
<file path=[Content_Types].xml><?xml version="1.0" encoding="utf-8"?>
<Types xmlns="http://schemas.openxmlformats.org/package/2006/content-types">
  <Override PartName="/ppt/slides/slide14.xml" ContentType="application/vnd.openxmlformats-officedocument.presentationml.slide+xml"/>
  <Override PartName="/ppt/slideLayouts/slideLayout8.xml" ContentType="application/vnd.openxmlformats-officedocument.presentationml.slideLayout+xml"/>
  <Override PartName="/ppt/slides/slide33.xml" ContentType="application/vnd.openxmlformats-officedocument.presentationml.slide+xml"/>
  <Override PartName="/ppt/slides/slide49.xml" ContentType="application/vnd.openxmlformats-officedocument.presentationml.slide+xml"/>
  <Override PartName="/ppt/notesSlides/notesSlide30.xml" ContentType="application/vnd.openxmlformats-officedocument.presentationml.notesSlide+xml"/>
  <Default Extension="bin" ContentType="application/vnd.openxmlformats-officedocument.presentationml.printerSettings"/>
  <Override PartName="/ppt/notesSlides/notesSlide13.xml" ContentType="application/vnd.openxmlformats-officedocument.presentationml.notesSlide+xml"/>
  <Override PartName="/ppt/notesSlides/notesSlide29.xml" ContentType="application/vnd.openxmlformats-officedocument.presentationml.notesSlide+xml"/>
  <Override PartName="/ppt/notesSlides/notesSlide2.xml" ContentType="application/vnd.openxmlformats-officedocument.presentationml.notesSlide+xml"/>
  <Override PartName="/ppt/slides/slide18.xml" ContentType="application/vnd.openxmlformats-officedocument.presentationml.slide+xml"/>
  <Override PartName="/ppt/slides/slide37.xml" ContentType="application/vnd.openxmlformats-officedocument.presentationml.slide+xml"/>
  <Override PartName="/ppt/commentAuthors.xml" ContentType="application/vnd.openxmlformats-officedocument.presentationml.commentAuthors+xml"/>
  <Override PartName="/ppt/slides/slide3.xml" ContentType="application/vnd.openxmlformats-officedocument.presentationml.slide+xml"/>
  <Override PartName="/ppt/notesSlides/notesSlide34.xml" ContentType="application/vnd.openxmlformats-officedocument.presentationml.notesSlide+xml"/>
  <Override PartName="/ppt/slideLayouts/slideLayout1.xml" ContentType="application/vnd.openxmlformats-officedocument.presentationml.slideLayout+xml"/>
  <Override PartName="/ppt/slides/slide23.xml" ContentType="application/vnd.openxmlformats-officedocument.presentationml.slide+xml"/>
  <Override PartName="/ppt/slides/slide42.xml" ContentType="application/vnd.openxmlformats-officedocument.presentationml.slide+xml"/>
  <Override PartName="/ppt/theme/theme1.xml" ContentType="application/vnd.openxmlformats-officedocument.theme+xml"/>
  <Override PartName="/ppt/slideLayouts/slideLayout10.xml" ContentType="application/vnd.openxmlformats-officedocument.presentationml.slideLayout+xml"/>
  <Override PartName="/ppt/notesSlides/notesSlide17.xml" ContentType="application/vnd.openxmlformats-officedocument.presentationml.notesSlide+xml"/>
  <Override PartName="/ppt/notesSlides/notesSlide36.xml" ContentType="application/vnd.openxmlformats-officedocument.presentationml.notesSlide+xml"/>
  <Override PartName="/ppt/notesSlides/notesSlide6.xml" ContentType="application/vnd.openxmlformats-officedocument.presentationml.notesSlide+xml"/>
  <Override PartName="/ppt/notesSlides/notesSlide22.xml" ContentType="application/vnd.openxmlformats-officedocument.presentationml.notesSlide+xml"/>
  <Override PartName="/ppt/slides/slide7.xml" ContentType="application/vnd.openxmlformats-officedocument.presentationml.slide+xml"/>
  <Override PartName="/ppt/slideLayouts/slideLayout5.xml" ContentType="application/vnd.openxmlformats-officedocument.presentationml.slideLayout+xml"/>
  <Override PartName="/ppt/slides/slide30.xml" ContentType="application/vnd.openxmlformats-officedocument.presentationml.slide+xml"/>
  <Override PartName="/ppt/slides/slide27.xml" ContentType="application/vnd.openxmlformats-officedocument.presentationml.slide+xml"/>
  <Override PartName="/ppt/slides/slide11.xml" ContentType="application/vnd.openxmlformats-officedocument.presentationml.slide+xml"/>
  <Override PartName="/ppt/slides/slide46.xml" ContentType="application/vnd.openxmlformats-officedocument.presentationml.slide+xml"/>
  <Override PartName="/ppt/notesSlides/notesSlide41.xml" ContentType="application/vnd.openxmlformats-officedocument.presentationml.notesSlide+xml"/>
  <Override PartName="/ppt/notesSlides/notesSlide8.xml" ContentType="application/vnd.openxmlformats-officedocument.presentationml.notesSlide+xml"/>
  <Override PartName="/ppt/notesSlides/notesSlide26.xml" ContentType="application/vnd.openxmlformats-officedocument.presentationml.notesSlide+xml"/>
  <Override PartName="/ppt/slideLayouts/slideLayout9.xml" ContentType="application/vnd.openxmlformats-officedocument.presentationml.slideLayout+xml"/>
  <Override PartName="/ppt/slides/slide34.xml" ContentType="application/vnd.openxmlformats-officedocument.presentationml.slide+xml"/>
  <Override PartName="/ppt/slides/slide15.xml" ContentType="application/vnd.openxmlformats-officedocument.presentationml.slide+xml"/>
  <Override PartName="/ppt/notesSlides/notesSlide31.xml" ContentType="application/vnd.openxmlformats-officedocument.presentationml.notesSlide+xml"/>
  <Override PartName="/ppt/slides/slide20.xml" ContentType="application/vnd.openxmlformats-officedocument.presentationml.slide+xml"/>
  <Override PartName="/ppt/presProps.xml" ContentType="application/vnd.openxmlformats-officedocument.presentationml.presProps+xml"/>
  <Override PartName="/ppt/notesSlides/notesSlide14.xml" ContentType="application/vnd.openxmlformats-officedocument.presentationml.notesSlide+xml"/>
  <Override PartName="/ppt/notesSlides/notesSlide3.xml" ContentType="application/vnd.openxmlformats-officedocument.presentationml.notesSlide+xml"/>
  <Override PartName="/ppt/slides/slide19.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notesSlides/notesSlide35.xml" ContentType="application/vnd.openxmlformats-officedocument.presentationml.notesSlide+xml"/>
  <Override PartName="/ppt/slideLayouts/slideLayout2.xml" ContentType="application/vnd.openxmlformats-officedocument.presentationml.slideLayout+xml"/>
  <Override PartName="/ppt/slides/slide24.xml" ContentType="application/vnd.openxmlformats-officedocument.presentationml.slide+xml"/>
  <Override PartName="/ppt/slides/slide43.xml" ContentType="application/vnd.openxmlformats-officedocument.presentationml.slide+xml"/>
  <Override PartName="/ppt/theme/theme2.xml" ContentType="application/vnd.openxmlformats-officedocument.theme+xml"/>
  <Override PartName="/ppt/handoutMasters/handoutMaster1.xml" ContentType="application/vnd.openxmlformats-officedocument.presentationml.handoutMaster+xml"/>
  <Override PartName="/ppt/slideLayouts/slideLayout11.xml" ContentType="application/vnd.openxmlformats-officedocument.presentationml.slideLayout+xml"/>
  <Override PartName="/ppt/notesSlides/notesSlide18.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ppt/notesSlides/notesSlide7.xml" ContentType="application/vnd.openxmlformats-officedocument.presentationml.notesSlide+xml"/>
  <Default Extension="jpeg" ContentType="image/jpeg"/>
  <Override PartName="/ppt/notesSlides/notesSlide23.xml" ContentType="application/vnd.openxmlformats-officedocument.presentationml.notesSlide+xml"/>
  <Override PartName="/ppt/slides/slide8.xml" ContentType="application/vnd.openxmlformats-officedocument.presentationml.slide+xml"/>
  <Override PartName="/ppt/slides/slide12.xml" ContentType="application/vnd.openxmlformats-officedocument.presentationml.slide+xml"/>
  <Override PartName="/ppt/slideLayouts/slideLayout6.xml" ContentType="application/vnd.openxmlformats-officedocument.presentationml.slideLayout+xml"/>
  <Override PartName="/ppt/slides/slide28.xml" ContentType="application/vnd.openxmlformats-officedocument.presentationml.slide+xml"/>
  <Override PartName="/ppt/slides/slide50.xml" ContentType="application/vnd.openxmlformats-officedocument.presentationml.slide+xml"/>
  <Override PartName="/ppt/slides/slide47.xml" ContentType="application/vnd.openxmlformats-officedocument.presentationml.slide+xml"/>
  <Override PartName="/ppt/slides/slide31.xml" ContentType="application/vnd.openxmlformats-officedocument.presentationml.slide+xml"/>
  <Override PartName="/ppt/notesSlides/notesSlide42.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Default Extension="rels" ContentType="application/vnd.openxmlformats-package.relationships+xml"/>
  <Override PartName="/ppt/notesSlides/notesSlide27.xml" ContentType="application/vnd.openxmlformats-officedocument.presentationml.notesSlide+xml"/>
  <Override PartName="/ppt/slides/slide16.xml" ContentType="application/vnd.openxmlformats-officedocument.presentationml.slide+xml"/>
  <Override PartName="/ppt/slides/slide35.xml" ContentType="application/vnd.openxmlformats-officedocument.presentationml.slide+xml"/>
  <Override PartName="/ppt/slides/slide1.xml" ContentType="application/vnd.openxmlformats-officedocument.presentationml.slide+xml"/>
  <Override PartName="/ppt/notesSlides/notesSlide32.xml" ContentType="application/vnd.openxmlformats-officedocument.presentationml.notesSlide+xml"/>
  <Override PartName="/ppt/slides/slide21.xml" ContentType="application/vnd.openxmlformats-officedocument.presentationml.slide+xml"/>
  <Override PartName="/ppt/slides/slide40.xml" ContentType="application/vnd.openxmlformats-officedocument.presentationml.slide+xml"/>
  <Override PartName="/ppt/notesSlides/notesSlide15.xml" ContentType="application/vnd.openxmlformats-officedocument.presentationml.notesSlide+xml"/>
  <Override PartName="/ppt/notesSlides/notesSlide4.xml" ContentType="application/vnd.openxmlformats-officedocument.presentationml.notesSlide+xml"/>
  <Override PartName="/ppt/slides/slide39.xml" ContentType="application/vnd.openxmlformats-officedocument.presentationml.slide+xml"/>
  <Override PartName="/ppt/notesSlides/notesSlide20.xml" ContentType="application/vnd.openxmlformats-officedocument.presentationml.notesSlide+xml"/>
  <Override PartName="/ppt/slides/slide5.xml" ContentType="application/vnd.openxmlformats-officedocument.presentationml.slide+xml"/>
  <Override PartName="/ppt/slideMasters/slideMaster1.xml" ContentType="application/vnd.openxmlformats-officedocument.presentationml.slideMaster+xml"/>
  <Override PartName="/ppt/slideLayouts/slideLayout3.xml" ContentType="application/vnd.openxmlformats-officedocument.presentationml.slideLayout+xml"/>
  <Override PartName="/ppt/slides/slide25.xml" ContentType="application/vnd.openxmlformats-officedocument.presentationml.slide+xml"/>
  <Override PartName="/ppt/slides/slide44.xml" ContentType="application/vnd.openxmlformats-officedocument.presentationml.slide+xml"/>
  <Override PartName="/ppt/theme/theme3.xml" ContentType="application/vnd.openxmlformats-officedocument.theme+xml"/>
  <Override PartName="/ppt/slideLayouts/slideLayout12.xml" ContentType="application/vnd.openxmlformats-officedocument.presentationml.slideLayout+xml"/>
  <Override PartName="/ppt/notesSlides/notesSlide19.xml" ContentType="application/vnd.openxmlformats-officedocument.presentationml.notesSlide+xml"/>
  <Override PartName="/ppt/notesSlides/notesSlide38.xml" ContentType="application/vnd.openxmlformats-officedocument.presentationml.notesSlide+xml"/>
  <Override PartName="/ppt/notesSlides/notesSlide24.xml" ContentType="application/vnd.openxmlformats-officedocument.presentationml.notesSlide+xml"/>
  <Override PartName="/ppt/slides/slide9.xml" ContentType="application/vnd.openxmlformats-officedocument.presentationml.slide+xml"/>
  <Override PartName="/ppt/slides/slide13.xml" ContentType="application/vnd.openxmlformats-officedocument.presentationml.slide+xml"/>
  <Default Extension="xml" ContentType="application/xml"/>
  <Override PartName="/ppt/tableStyles.xml" ContentType="application/vnd.openxmlformats-officedocument.presentationml.tableStyles+xml"/>
  <Override PartName="/ppt/slides/slide51.xml" ContentType="application/vnd.openxmlformats-officedocument.presentationml.slide+xml"/>
  <Override PartName="/ppt/slides/slide48.xml" ContentType="application/vnd.openxmlformats-officedocument.presentationml.slide+xml"/>
  <Override PartName="/ppt/notesSlides/notesSlide10.xml" ContentType="application/vnd.openxmlformats-officedocument.presentationml.notesSlide+xml"/>
  <Override PartName="/ppt/slideLayouts/slideLayout7.xml" ContentType="application/vnd.openxmlformats-officedocument.presentationml.slideLayout+xml"/>
  <Override PartName="/ppt/slides/slide32.xml" ContentType="application/vnd.openxmlformats-officedocument.presentationml.slide+xml"/>
  <Override PartName="/ppt/viewProps.xml" ContentType="application/vnd.openxmlformats-officedocument.presentationml.viewProps+xml"/>
  <Override PartName="/ppt/slides/slide29.xml" ContentType="application/vnd.openxmlformats-officedocument.presentationml.slide+xml"/>
  <Override PartName="/docProps/app.xml" ContentType="application/vnd.openxmlformats-officedocument.extended-properties+xml"/>
  <Override PartName="/ppt/notesMasters/notesMaster1.xml" ContentType="application/vnd.openxmlformats-officedocument.presentationml.notesMaster+xml"/>
  <Override PartName="/ppt/notesSlides/notesSlide12.xml" ContentType="application/vnd.openxmlformats-officedocument.presentationml.notesSlide+xml"/>
  <Override PartName="/ppt/notesSlides/notesSlide28.xml" ContentType="application/vnd.openxmlformats-officedocument.presentationml.notesSlide+xml"/>
  <Override PartName="/ppt/notesSlides/notesSlide1.xml" ContentType="application/vnd.openxmlformats-officedocument.presentationml.notesSlide+xml"/>
  <Override PartName="/ppt/slides/slide17.xml" ContentType="application/vnd.openxmlformats-officedocument.presentationml.slide+xml"/>
  <Override PartName="/ppt/slides/slide36.xml" ContentType="application/vnd.openxmlformats-officedocument.presentationml.slide+xml"/>
  <Override PartName="/ppt/presentation.xml" ContentType="application/vnd.openxmlformats-officedocument.presentationml.presentation.main+xml"/>
  <Override PartName="/ppt/slides/slide2.xml" ContentType="application/vnd.openxmlformats-officedocument.presentationml.slide+xml"/>
  <Override PartName="/ppt/notesSlides/notesSlide33.xml" ContentType="application/vnd.openxmlformats-officedocument.presentationml.notesSlide+xml"/>
  <Override PartName="/ppt/slides/slide22.xml" ContentType="application/vnd.openxmlformats-officedocument.presentationml.slide+xml"/>
  <Override PartName="/ppt/slides/slide41.xml" ContentType="application/vnd.openxmlformats-officedocument.presentationml.slide+xml"/>
  <Override PartName="/ppt/notesSlides/notesSlide16.xml" ContentType="application/vnd.openxmlformats-officedocument.presentationml.notesSlide+xml"/>
  <Override PartName="/ppt/notesSlides/notesSlide5.xml" ContentType="application/vnd.openxmlformats-officedocument.presentationml.notesSlide+xml"/>
  <Override PartName="/ppt/notesSlides/notesSlide21.xml" ContentType="application/vnd.openxmlformats-officedocument.presentationml.notesSlide+xml"/>
  <Override PartName="/ppt/slides/slide6.xml" ContentType="application/vnd.openxmlformats-officedocument.presentationml.slide+xml"/>
  <Override PartName="/ppt/slideMasters/slideMaster2.xml" ContentType="application/vnd.openxmlformats-officedocument.presentationml.slideMaster+xml"/>
  <Override PartName="/ppt/slideLayouts/slideLayout4.xml" ContentType="application/vnd.openxmlformats-officedocument.presentationml.slideLayout+xml"/>
  <Override PartName="/ppt/slides/slide26.xml" ContentType="application/vnd.openxmlformats-officedocument.presentationml.slide+xml"/>
  <Override PartName="/ppt/slides/slide45.xml" ContentType="application/vnd.openxmlformats-officedocument.presentationml.slide+xml"/>
  <Override PartName="/ppt/theme/theme4.xml" ContentType="application/vnd.openxmlformats-officedocument.theme+xml"/>
  <Override PartName="/ppt/slides/slide10.xml" ContentType="application/vnd.openxmlformats-officedocument.presentationml.slide+xml"/>
  <Override PartName="/ppt/notesSlides/notesSlide40.xml" ContentType="application/vnd.openxmlformats-officedocument.presentationml.notesSlide+xml"/>
  <Override PartName="/ppt/slideLayouts/slideLayout13.xml" ContentType="application/vnd.openxmlformats-officedocument.presentationml.slideLayout+xml"/>
  <Override PartName="/docProps/custom.xml" ContentType="application/vnd.openxmlformats-officedocument.custom-properties+xml"/>
  <Override PartName="/ppt/notesSlides/notesSlide39.xml" ContentType="application/vnd.openxmlformats-officedocument.presentationml.notesSlide+xml"/>
  <Default Extension="png" ContentType="image/png"/>
  <Override PartName="/ppt/notesSlides/notesSlide25.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9" r:id="rId1"/>
    <p:sldMasterId id="2147483797" r:id="rId2"/>
  </p:sldMasterIdLst>
  <p:notesMasterIdLst>
    <p:notesMasterId r:id="rId54"/>
  </p:notesMasterIdLst>
  <p:handoutMasterIdLst>
    <p:handoutMasterId r:id="rId55"/>
  </p:handoutMasterIdLst>
  <p:sldIdLst>
    <p:sldId id="526" r:id="rId3"/>
    <p:sldId id="412" r:id="rId4"/>
    <p:sldId id="517" r:id="rId5"/>
    <p:sldId id="518" r:id="rId6"/>
    <p:sldId id="524" r:id="rId7"/>
    <p:sldId id="381" r:id="rId8"/>
    <p:sldId id="382" r:id="rId9"/>
    <p:sldId id="383" r:id="rId10"/>
    <p:sldId id="384" r:id="rId11"/>
    <p:sldId id="385" r:id="rId12"/>
    <p:sldId id="386" r:id="rId13"/>
    <p:sldId id="380" r:id="rId14"/>
    <p:sldId id="457" r:id="rId15"/>
    <p:sldId id="423" r:id="rId16"/>
    <p:sldId id="464" r:id="rId17"/>
    <p:sldId id="390" r:id="rId18"/>
    <p:sldId id="528" r:id="rId19"/>
    <p:sldId id="514" r:id="rId20"/>
    <p:sldId id="529" r:id="rId21"/>
    <p:sldId id="391" r:id="rId22"/>
    <p:sldId id="463" r:id="rId23"/>
    <p:sldId id="392" r:id="rId24"/>
    <p:sldId id="469" r:id="rId25"/>
    <p:sldId id="467" r:id="rId26"/>
    <p:sldId id="468" r:id="rId27"/>
    <p:sldId id="470" r:id="rId28"/>
    <p:sldId id="462" r:id="rId29"/>
    <p:sldId id="519" r:id="rId30"/>
    <p:sldId id="460" r:id="rId31"/>
    <p:sldId id="458" r:id="rId32"/>
    <p:sldId id="459" r:id="rId33"/>
    <p:sldId id="439" r:id="rId34"/>
    <p:sldId id="527" r:id="rId35"/>
    <p:sldId id="474" r:id="rId36"/>
    <p:sldId id="475" r:id="rId37"/>
    <p:sldId id="520" r:id="rId38"/>
    <p:sldId id="522" r:id="rId39"/>
    <p:sldId id="521" r:id="rId40"/>
    <p:sldId id="488" r:id="rId41"/>
    <p:sldId id="523" r:id="rId42"/>
    <p:sldId id="512" r:id="rId43"/>
    <p:sldId id="530" r:id="rId44"/>
    <p:sldId id="531" r:id="rId45"/>
    <p:sldId id="487" r:id="rId46"/>
    <p:sldId id="473" r:id="rId47"/>
    <p:sldId id="511" r:id="rId48"/>
    <p:sldId id="525" r:id="rId49"/>
    <p:sldId id="506" r:id="rId50"/>
    <p:sldId id="507" r:id="rId51"/>
    <p:sldId id="508" r:id="rId52"/>
    <p:sldId id="516" r:id="rId53"/>
  </p:sldIdLst>
  <p:sldSz cx="9906000" cy="6858000" type="A4"/>
  <p:notesSz cx="7099300" cy="10234613"/>
  <p:defaultTextStyle>
    <a:defPPr>
      <a:defRPr lang="en-US"/>
    </a:defPPr>
    <a:lvl1pPr algn="l" rtl="0" fontAlgn="base">
      <a:spcBef>
        <a:spcPct val="50000"/>
      </a:spcBef>
      <a:spcAft>
        <a:spcPct val="0"/>
      </a:spcAft>
      <a:defRPr sz="1000" kern="1200">
        <a:solidFill>
          <a:schemeClr val="tx1"/>
        </a:solidFill>
        <a:latin typeface="Verdana" charset="0"/>
        <a:ea typeface="Arial" charset="0"/>
        <a:cs typeface="Arial" charset="0"/>
      </a:defRPr>
    </a:lvl1pPr>
    <a:lvl2pPr marL="457200" algn="l" rtl="0" fontAlgn="base">
      <a:spcBef>
        <a:spcPct val="50000"/>
      </a:spcBef>
      <a:spcAft>
        <a:spcPct val="0"/>
      </a:spcAft>
      <a:defRPr sz="1000" kern="1200">
        <a:solidFill>
          <a:schemeClr val="tx1"/>
        </a:solidFill>
        <a:latin typeface="Verdana" charset="0"/>
        <a:ea typeface="Arial" charset="0"/>
        <a:cs typeface="Arial" charset="0"/>
      </a:defRPr>
    </a:lvl2pPr>
    <a:lvl3pPr marL="914400" algn="l" rtl="0" fontAlgn="base">
      <a:spcBef>
        <a:spcPct val="50000"/>
      </a:spcBef>
      <a:spcAft>
        <a:spcPct val="0"/>
      </a:spcAft>
      <a:defRPr sz="1000" kern="1200">
        <a:solidFill>
          <a:schemeClr val="tx1"/>
        </a:solidFill>
        <a:latin typeface="Verdana" charset="0"/>
        <a:ea typeface="Arial" charset="0"/>
        <a:cs typeface="Arial" charset="0"/>
      </a:defRPr>
    </a:lvl3pPr>
    <a:lvl4pPr marL="1371600" algn="l" rtl="0" fontAlgn="base">
      <a:spcBef>
        <a:spcPct val="50000"/>
      </a:spcBef>
      <a:spcAft>
        <a:spcPct val="0"/>
      </a:spcAft>
      <a:defRPr sz="1000" kern="1200">
        <a:solidFill>
          <a:schemeClr val="tx1"/>
        </a:solidFill>
        <a:latin typeface="Verdana" charset="0"/>
        <a:ea typeface="Arial" charset="0"/>
        <a:cs typeface="Arial" charset="0"/>
      </a:defRPr>
    </a:lvl4pPr>
    <a:lvl5pPr marL="1828800" algn="l" rtl="0" fontAlgn="base">
      <a:spcBef>
        <a:spcPct val="50000"/>
      </a:spcBef>
      <a:spcAft>
        <a:spcPct val="0"/>
      </a:spcAft>
      <a:defRPr sz="1000" kern="1200">
        <a:solidFill>
          <a:schemeClr val="tx1"/>
        </a:solidFill>
        <a:latin typeface="Verdana" charset="0"/>
        <a:ea typeface="Arial" charset="0"/>
        <a:cs typeface="Arial" charset="0"/>
      </a:defRPr>
    </a:lvl5pPr>
    <a:lvl6pPr marL="2286000" algn="l" defTabSz="457200" rtl="0" eaLnBrk="1" latinLnBrk="0" hangingPunct="1">
      <a:defRPr sz="1000" kern="1200">
        <a:solidFill>
          <a:schemeClr val="tx1"/>
        </a:solidFill>
        <a:latin typeface="Verdana" charset="0"/>
        <a:ea typeface="Arial" charset="0"/>
        <a:cs typeface="Arial" charset="0"/>
      </a:defRPr>
    </a:lvl6pPr>
    <a:lvl7pPr marL="2743200" algn="l" defTabSz="457200" rtl="0" eaLnBrk="1" latinLnBrk="0" hangingPunct="1">
      <a:defRPr sz="1000" kern="1200">
        <a:solidFill>
          <a:schemeClr val="tx1"/>
        </a:solidFill>
        <a:latin typeface="Verdana" charset="0"/>
        <a:ea typeface="Arial" charset="0"/>
        <a:cs typeface="Arial" charset="0"/>
      </a:defRPr>
    </a:lvl7pPr>
    <a:lvl8pPr marL="3200400" algn="l" defTabSz="457200" rtl="0" eaLnBrk="1" latinLnBrk="0" hangingPunct="1">
      <a:defRPr sz="1000" kern="1200">
        <a:solidFill>
          <a:schemeClr val="tx1"/>
        </a:solidFill>
        <a:latin typeface="Verdana" charset="0"/>
        <a:ea typeface="Arial" charset="0"/>
        <a:cs typeface="Arial" charset="0"/>
      </a:defRPr>
    </a:lvl8pPr>
    <a:lvl9pPr marL="3657600" algn="l" defTabSz="457200" rtl="0" eaLnBrk="1" latinLnBrk="0" hangingPunct="1">
      <a:defRPr sz="1000" kern="1200">
        <a:solidFill>
          <a:schemeClr val="tx1"/>
        </a:solidFill>
        <a:latin typeface="Verdana" charset="0"/>
        <a:ea typeface="Arial" charset="0"/>
        <a:cs typeface="Arial" charset="0"/>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Author id="0" name="Jedd Cohen" initials="JC" lastIdx="14" clrIdx="0"/>
  <p:cmAuthor id="1" name="NANCY CHOU" initials="" lastIdx="23" clrIdx="1"/>
  <p:cmAuthor id="2" name="Nancy Chou" initials="" lastIdx="6" clrIdx="2"/>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showPr showNarration="1">
    <p:present/>
    <p:sldAll/>
    <p:penClr>
      <a:prstClr val="red"/>
    </p:penClr>
    <p:extLst>
      <p:ext uri="{EC167BDD-8182-4AB7-AECC-EB403E3ABB37}">
        <p14:laserClr xmlns:p14="http://schemas.microsoft.com/office/powerpoint/2010/main" xmlns:p="http://schemas.openxmlformats.org/presentationml/2006/main" xmlns:r="http://schemas.openxmlformats.org/officeDocument/2006/relationships" xmlns:a="http://schemas.openxmlformats.org/drawingml/2006/main" xmlns="">
          <a:srgbClr val="FF0000"/>
        </p14:laserClr>
      </p:ext>
      <p:ext uri="{2FDB2607-1784-4EEB-B798-7EB5836EED8A}">
        <p14:showMediaCtrls xmlns:p14="http://schemas.microsoft.com/office/powerpoint/2010/main" xmlns:p="http://schemas.openxmlformats.org/presentationml/2006/main" xmlns:r="http://schemas.openxmlformats.org/officeDocument/2006/relationships" xmlns:a="http://schemas.openxmlformats.org/drawingml/2006/main" xmlns="" val="1"/>
      </p:ext>
    </p:extLst>
  </p:showPr>
  <p:clrMru>
    <a:srgbClr val="92E8ED"/>
    <a:srgbClr val="B8F1F4"/>
    <a:srgbClr val="5FD0DC"/>
    <a:srgbClr val="3CEA42"/>
    <a:srgbClr val="42FF49"/>
    <a:srgbClr val="55A0FF"/>
    <a:srgbClr val="7BB4EF"/>
    <a:srgbClr val="D77AA9"/>
    <a:srgbClr val="F16623"/>
    <a:srgbClr val="4378B5"/>
  </p:clrMru>
  <p:extLst>
    <p:ext uri="{E76CE94A-603C-4142-B9EB-6D1370010A27}">
      <p14:discardImageEditData xmlns:p14="http://schemas.microsoft.com/office/powerpoint/2010/main" xmlns:p="http://schemas.openxmlformats.org/presentationml/2006/main" xmlns:r="http://schemas.openxmlformats.org/officeDocument/2006/relationships" xmlns:a="http://schemas.openxmlformats.org/drawingml/2006/main" xmlns="" val="0"/>
    </p:ext>
    <p:ext uri="{D31A062A-798A-4329-ABDD-BBA856620510}">
      <p14:defaultImageDpi xmlns:p14="http://schemas.microsoft.com/office/powerpoint/2010/main" xmlns:p="http://schemas.openxmlformats.org/presentationml/2006/main" xmlns:r="http://schemas.openxmlformats.org/officeDocument/2006/relationships" xmlns:a="http://schemas.openxmlformats.org/drawingml/2006/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20000" autoAdjust="0"/>
    <p:restoredTop sz="69591" autoAdjust="0"/>
  </p:normalViewPr>
  <p:slideViewPr>
    <p:cSldViewPr showGuides="1">
      <p:cViewPr>
        <p:scale>
          <a:sx n="75" d="100"/>
          <a:sy n="75" d="100"/>
        </p:scale>
        <p:origin x="-1352" y="-184"/>
      </p:cViewPr>
      <p:guideLst>
        <p:guide orient="horz" pos="618"/>
        <p:guide pos="172"/>
      </p:guideLst>
    </p:cSldViewPr>
  </p:slideViewPr>
  <p:notesTextViewPr>
    <p:cViewPr>
      <p:scale>
        <a:sx n="200" d="100"/>
        <a:sy n="200" d="100"/>
      </p:scale>
      <p:origin x="0" y="0"/>
    </p:cViewPr>
  </p:notesTextViewPr>
  <p:notesViewPr>
    <p:cSldViewPr showGuides="1">
      <p:cViewPr varScale="1">
        <p:scale>
          <a:sx n="66" d="100"/>
          <a:sy n="66" d="100"/>
        </p:scale>
        <p:origin x="0" y="0"/>
      </p:cViewPr>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notesMaster" Target="notesMasters/notesMaster1.xml"/><Relationship Id="rId55" Type="http://schemas.openxmlformats.org/officeDocument/2006/relationships/handoutMaster" Target="handoutMasters/handoutMaster1.xml"/><Relationship Id="rId56" Type="http://schemas.openxmlformats.org/officeDocument/2006/relationships/printerSettings" Target="printerSettings/printerSettings1.bin"/><Relationship Id="rId57" Type="http://schemas.openxmlformats.org/officeDocument/2006/relationships/commentAuthors" Target="commentAuthors.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2045A0A0-FFF4-A345-8EDE-6FCAE70BB3CF}" type="datetimeFigureOut">
              <a:rPr lang="en-US" smtClean="0"/>
              <a:pPr/>
              <a:t>9/4/14</a:t>
            </a:fld>
            <a:endParaRPr lang="en-US"/>
          </a:p>
        </p:txBody>
      </p:sp>
      <p:sp>
        <p:nvSpPr>
          <p:cNvPr id="4" name="Footer Placehold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8E192C30-7BA9-E04A-90BA-5FE2A025462B}"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11767510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076575" cy="512763"/>
          </a:xfrm>
          <a:prstGeom prst="rect">
            <a:avLst/>
          </a:prstGeom>
          <a:noFill/>
          <a:ln w="9525">
            <a:noFill/>
            <a:miter lim="800000"/>
            <a:headEnd/>
            <a:tailEnd/>
          </a:ln>
          <a:effectLst/>
        </p:spPr>
        <p:txBody>
          <a:bodyPr vert="horz" wrap="square" lIns="94751" tIns="47376" rIns="94751" bIns="47376" numCol="1" anchor="t" anchorCtr="0" compatLnSpc="1">
            <a:prstTxWarp prst="textNoShape">
              <a:avLst/>
            </a:prstTxWarp>
          </a:bodyPr>
          <a:lstStyle>
            <a:lvl1pPr defTabSz="947738">
              <a:spcBef>
                <a:spcPct val="0"/>
              </a:spcBef>
              <a:defRPr sz="1200">
                <a:latin typeface="Arial" charset="0"/>
                <a:ea typeface="Arial" charset="0"/>
                <a:cs typeface="Arial" charset="0"/>
              </a:defRPr>
            </a:lvl1pPr>
          </a:lstStyle>
          <a:p>
            <a:pPr>
              <a:defRPr/>
            </a:pPr>
            <a:endParaRPr lang="en-GB"/>
          </a:p>
        </p:txBody>
      </p:sp>
      <p:sp>
        <p:nvSpPr>
          <p:cNvPr id="6147" name="Rectangle 3"/>
          <p:cNvSpPr>
            <a:spLocks noGrp="1" noChangeArrowheads="1"/>
          </p:cNvSpPr>
          <p:nvPr>
            <p:ph type="dt" idx="1"/>
          </p:nvPr>
        </p:nvSpPr>
        <p:spPr bwMode="auto">
          <a:xfrm>
            <a:off x="4021138" y="0"/>
            <a:ext cx="3076575" cy="512763"/>
          </a:xfrm>
          <a:prstGeom prst="rect">
            <a:avLst/>
          </a:prstGeom>
          <a:noFill/>
          <a:ln w="9525">
            <a:noFill/>
            <a:miter lim="800000"/>
            <a:headEnd/>
            <a:tailEnd/>
          </a:ln>
          <a:effectLst/>
        </p:spPr>
        <p:txBody>
          <a:bodyPr vert="horz" wrap="square" lIns="94751" tIns="47376" rIns="94751" bIns="47376" numCol="1" anchor="t" anchorCtr="0" compatLnSpc="1">
            <a:prstTxWarp prst="textNoShape">
              <a:avLst/>
            </a:prstTxWarp>
          </a:bodyPr>
          <a:lstStyle>
            <a:lvl1pPr algn="r" defTabSz="947738">
              <a:spcBef>
                <a:spcPct val="0"/>
              </a:spcBef>
              <a:defRPr sz="1200">
                <a:latin typeface="Arial" charset="0"/>
                <a:ea typeface="Arial" charset="0"/>
                <a:cs typeface="Arial" charset="0"/>
              </a:defRPr>
            </a:lvl1pPr>
          </a:lstStyle>
          <a:p>
            <a:pPr>
              <a:defRPr/>
            </a:pPr>
            <a:endParaRPr lang="en-GB"/>
          </a:p>
        </p:txBody>
      </p:sp>
      <p:sp>
        <p:nvSpPr>
          <p:cNvPr id="64516" name="Rectangle 4"/>
          <p:cNvSpPr>
            <a:spLocks noGrp="1" noRot="1" noChangeAspect="1" noChangeArrowheads="1" noTextEdit="1"/>
          </p:cNvSpPr>
          <p:nvPr>
            <p:ph type="sldImg" idx="2"/>
          </p:nvPr>
        </p:nvSpPr>
        <p:spPr bwMode="auto">
          <a:xfrm>
            <a:off x="776288" y="765175"/>
            <a:ext cx="5546725" cy="3840163"/>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709613" y="4862513"/>
            <a:ext cx="5680075" cy="4606925"/>
          </a:xfrm>
          <a:prstGeom prst="rect">
            <a:avLst/>
          </a:prstGeom>
          <a:noFill/>
          <a:ln w="9525">
            <a:noFill/>
            <a:miter lim="800000"/>
            <a:headEnd/>
            <a:tailEnd/>
          </a:ln>
          <a:effectLst/>
        </p:spPr>
        <p:txBody>
          <a:bodyPr vert="horz" wrap="square" lIns="94751" tIns="47376" rIns="94751" bIns="47376"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150" name="Rectangle 6"/>
          <p:cNvSpPr>
            <a:spLocks noGrp="1" noChangeArrowheads="1"/>
          </p:cNvSpPr>
          <p:nvPr>
            <p:ph type="ftr" sz="quarter" idx="4"/>
          </p:nvPr>
        </p:nvSpPr>
        <p:spPr bwMode="auto">
          <a:xfrm>
            <a:off x="0" y="9720263"/>
            <a:ext cx="3076575" cy="512762"/>
          </a:xfrm>
          <a:prstGeom prst="rect">
            <a:avLst/>
          </a:prstGeom>
          <a:noFill/>
          <a:ln w="9525">
            <a:noFill/>
            <a:miter lim="800000"/>
            <a:headEnd/>
            <a:tailEnd/>
          </a:ln>
          <a:effectLst/>
        </p:spPr>
        <p:txBody>
          <a:bodyPr vert="horz" wrap="square" lIns="94751" tIns="47376" rIns="94751" bIns="47376" numCol="1" anchor="b" anchorCtr="0" compatLnSpc="1">
            <a:prstTxWarp prst="textNoShape">
              <a:avLst/>
            </a:prstTxWarp>
          </a:bodyPr>
          <a:lstStyle>
            <a:lvl1pPr defTabSz="947738">
              <a:spcBef>
                <a:spcPct val="0"/>
              </a:spcBef>
              <a:defRPr sz="1200">
                <a:latin typeface="Arial" charset="0"/>
                <a:ea typeface="Arial" charset="0"/>
                <a:cs typeface="Arial" charset="0"/>
              </a:defRPr>
            </a:lvl1pPr>
          </a:lstStyle>
          <a:p>
            <a:pPr>
              <a:defRPr/>
            </a:pPr>
            <a:endParaRPr lang="en-GB"/>
          </a:p>
        </p:txBody>
      </p:sp>
      <p:sp>
        <p:nvSpPr>
          <p:cNvPr id="6151" name="Rectangle 7"/>
          <p:cNvSpPr>
            <a:spLocks noGrp="1" noChangeArrowheads="1"/>
          </p:cNvSpPr>
          <p:nvPr>
            <p:ph type="sldNum" sz="quarter" idx="5"/>
          </p:nvPr>
        </p:nvSpPr>
        <p:spPr bwMode="auto">
          <a:xfrm>
            <a:off x="4021138" y="9720263"/>
            <a:ext cx="3076575" cy="512762"/>
          </a:xfrm>
          <a:prstGeom prst="rect">
            <a:avLst/>
          </a:prstGeom>
          <a:noFill/>
          <a:ln w="9525">
            <a:noFill/>
            <a:miter lim="800000"/>
            <a:headEnd/>
            <a:tailEnd/>
          </a:ln>
          <a:effectLst/>
        </p:spPr>
        <p:txBody>
          <a:bodyPr vert="horz" wrap="square" lIns="94751" tIns="47376" rIns="94751" bIns="47376" numCol="1" anchor="b" anchorCtr="0" compatLnSpc="1">
            <a:prstTxWarp prst="textNoShape">
              <a:avLst/>
            </a:prstTxWarp>
          </a:bodyPr>
          <a:lstStyle>
            <a:lvl1pPr algn="r" defTabSz="947738">
              <a:spcBef>
                <a:spcPct val="0"/>
              </a:spcBef>
              <a:defRPr sz="1200">
                <a:latin typeface="Arial" charset="0"/>
                <a:ea typeface="Arial" charset="0"/>
                <a:cs typeface="Arial" charset="0"/>
              </a:defRPr>
            </a:lvl1pPr>
          </a:lstStyle>
          <a:p>
            <a:pPr>
              <a:defRPr/>
            </a:pPr>
            <a:fld id="{CEE19143-E48F-6245-914E-BDD386B95A92}" type="slidenum">
              <a:rPr lang="en-GB"/>
              <a:pPr>
                <a:defRPr/>
              </a:pPr>
              <a:t>‹#›</a:t>
            </a:fld>
            <a:endParaRPr lang="en-GB"/>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31288540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Verdana" charset="0"/>
        <a:ea typeface="Arial" charset="0"/>
        <a:cs typeface="Arial" charset="0"/>
      </a:defRPr>
    </a:lvl1pPr>
    <a:lvl2pPr marL="457200" algn="l" rtl="0" eaLnBrk="0" fontAlgn="base" hangingPunct="0">
      <a:spcBef>
        <a:spcPct val="30000"/>
      </a:spcBef>
      <a:spcAft>
        <a:spcPct val="0"/>
      </a:spcAft>
      <a:defRPr sz="1200" kern="1200">
        <a:solidFill>
          <a:schemeClr val="tx1"/>
        </a:solidFill>
        <a:latin typeface="Verdana" charset="0"/>
        <a:ea typeface="Arial" charset="0"/>
        <a:cs typeface="Arial" charset="0"/>
      </a:defRPr>
    </a:lvl2pPr>
    <a:lvl3pPr marL="914400" algn="l" rtl="0" eaLnBrk="0" fontAlgn="base" hangingPunct="0">
      <a:spcBef>
        <a:spcPct val="30000"/>
      </a:spcBef>
      <a:spcAft>
        <a:spcPct val="0"/>
      </a:spcAft>
      <a:defRPr sz="1200" kern="1200">
        <a:solidFill>
          <a:schemeClr val="tx1"/>
        </a:solidFill>
        <a:latin typeface="Verdana" charset="0"/>
        <a:ea typeface="Arial" charset="0"/>
        <a:cs typeface="Arial" charset="0"/>
      </a:defRPr>
    </a:lvl3pPr>
    <a:lvl4pPr marL="1371600" algn="l" rtl="0" eaLnBrk="0" fontAlgn="base" hangingPunct="0">
      <a:spcBef>
        <a:spcPct val="30000"/>
      </a:spcBef>
      <a:spcAft>
        <a:spcPct val="0"/>
      </a:spcAft>
      <a:defRPr sz="1200" kern="1200">
        <a:solidFill>
          <a:schemeClr val="tx1"/>
        </a:solidFill>
        <a:latin typeface="Verdana"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Verdana" charset="0"/>
        <a:ea typeface="Arial" charset="0"/>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6288" y="765175"/>
            <a:ext cx="5546725" cy="3840163"/>
          </a:xfrm>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Project MASH is an initiative of the Pearson Foundation and the New Learning Institute. MASH has funded a range of community partners, including the Engagement Lab, to share their unique approaches to learning with a broader audience of teachers and students.</a:t>
            </a:r>
            <a:endParaRPr kumimoji="0" lang="en-US" sz="1200" b="0" i="0" u="none" strike="noStrike" kern="1200" cap="none" spc="0" normalizeH="0" baseline="0" noProof="0" dirty="0" smtClean="0">
              <a:ln>
                <a:noFill/>
              </a:ln>
              <a:solidFill>
                <a:srgbClr val="000000"/>
              </a:solidFill>
              <a:effectLst/>
              <a:uLnTx/>
              <a:uFillTx/>
              <a:latin typeface="Roboto Light"/>
            </a:endParaRPr>
          </a:p>
        </p:txBody>
      </p:sp>
      <p:sp>
        <p:nvSpPr>
          <p:cNvPr id="4" name="Slide Number Placeholder 3"/>
          <p:cNvSpPr>
            <a:spLocks noGrp="1"/>
          </p:cNvSpPr>
          <p:nvPr>
            <p:ph type="sldNum" sz="quarter" idx="10"/>
          </p:nvPr>
        </p:nvSpPr>
        <p:spPr/>
        <p:txBody>
          <a:bodyPr/>
          <a:lstStyle/>
          <a:p>
            <a:pPr>
              <a:defRPr/>
            </a:pPr>
            <a:fld id="{CEE19143-E48F-6245-914E-BDD386B95A92}" type="slidenum">
              <a:rPr lang="en-GB" smtClean="0"/>
              <a:pPr>
                <a:defRPr/>
              </a:pPr>
              <a:t>1</a:t>
            </a:fld>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6288" y="765175"/>
            <a:ext cx="5546725" cy="3840163"/>
          </a:xfrm>
        </p:spPr>
      </p:sp>
      <p:sp>
        <p:nvSpPr>
          <p:cNvPr id="3" name="Notes Placeholder 2"/>
          <p:cNvSpPr>
            <a:spLocks noGrp="1"/>
          </p:cNvSpPr>
          <p:nvPr>
            <p:ph type="body" idx="1"/>
          </p:nvPr>
        </p:nvSpPr>
        <p:spPr/>
        <p:txBody>
          <a:bodyPr>
            <a:normAutofit/>
          </a:bodyPr>
          <a:lstStyle/>
          <a:p>
            <a:r>
              <a:rPr lang="en-US" baseline="0" dirty="0" smtClean="0"/>
              <a:t>Failing safely: Making a mistake on schoolwork can feel like big a deal, but in most games we can imagine, lots of little failures are expected in order to develop any skill.</a:t>
            </a:r>
          </a:p>
          <a:p>
            <a:endParaRPr lang="en-US" baseline="0" dirty="0" smtClean="0"/>
          </a:p>
          <a:p>
            <a:r>
              <a:rPr lang="en-US" baseline="0" dirty="0" smtClean="0"/>
              <a:t>Room to play: If players could win simply by following a prescribed set of steps, there wouldn’t be a game. Games create uncertain conditions in which we get to make choices, choose strategies, and experience suspense and other heightened emotions. The playful drama of a good game can be fun and energizing for everyone.</a:t>
            </a:r>
          </a:p>
        </p:txBody>
      </p:sp>
      <p:sp>
        <p:nvSpPr>
          <p:cNvPr id="4" name="Slide Number Placeholder 3"/>
          <p:cNvSpPr>
            <a:spLocks noGrp="1"/>
          </p:cNvSpPr>
          <p:nvPr>
            <p:ph type="sldNum" sz="quarter" idx="10"/>
          </p:nvPr>
        </p:nvSpPr>
        <p:spPr/>
        <p:txBody>
          <a:bodyPr/>
          <a:lstStyle/>
          <a:p>
            <a:pPr>
              <a:defRPr/>
            </a:pPr>
            <a:fld id="{CEE19143-E48F-6245-914E-BDD386B95A92}" type="slidenum">
              <a:rPr lang="en-GB" smtClean="0"/>
              <a:pPr>
                <a:defRPr/>
              </a:pPr>
              <a:t>11</a:t>
            </a:fld>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6288" y="765175"/>
            <a:ext cx="5546725" cy="3840163"/>
          </a:xfrm>
        </p:spPr>
      </p:sp>
      <p:sp>
        <p:nvSpPr>
          <p:cNvPr id="3" name="Notes Placeholder 2"/>
          <p:cNvSpPr>
            <a:spLocks noGrp="1"/>
          </p:cNvSpPr>
          <p:nvPr>
            <p:ph type="body" idx="1"/>
          </p:nvPr>
        </p:nvSpPr>
        <p:spPr/>
        <p:txBody>
          <a:bodyPr>
            <a:normAutofit/>
          </a:bodyPr>
          <a:lstStyle/>
          <a:p>
            <a:pPr lvl="0" rtl="0">
              <a:spcBef>
                <a:spcPts val="0"/>
              </a:spcBef>
              <a:buNone/>
            </a:pPr>
            <a:r>
              <a:rPr lang="en" dirty="0" smtClean="0"/>
              <a:t>This is a warm-up activity that should take approximately </a:t>
            </a:r>
            <a:r>
              <a:rPr lang="en-US" dirty="0" smtClean="0"/>
              <a:t>1</a:t>
            </a:r>
            <a:r>
              <a:rPr lang="en" dirty="0" smtClean="0"/>
              <a:t>5 minutes. Those who arrive early may have extra time to complete this and discuss.</a:t>
            </a:r>
          </a:p>
          <a:p>
            <a:pPr lvl="0" rtl="0">
              <a:spcBef>
                <a:spcPts val="0"/>
              </a:spcBef>
              <a:buNone/>
            </a:pPr>
            <a:endParaRPr lang="en" dirty="0" smtClean="0"/>
          </a:p>
          <a:p>
            <a:pPr lvl="0" rtl="0">
              <a:spcBef>
                <a:spcPts val="0"/>
              </a:spcBef>
              <a:buNone/>
            </a:pPr>
            <a:r>
              <a:rPr lang="en" dirty="0" smtClean="0"/>
              <a:t>This activity will help teachers get into a flexible mindset to think about and describe </a:t>
            </a:r>
            <a:r>
              <a:rPr lang="en-US" dirty="0" smtClean="0"/>
              <a:t>the game design process</a:t>
            </a:r>
            <a:r>
              <a:rPr lang="en" dirty="0" smtClean="0"/>
              <a:t>. This initial brainstorm </a:t>
            </a:r>
            <a:r>
              <a:rPr lang="en-US" dirty="0" smtClean="0"/>
              <a:t>is echoed through </a:t>
            </a:r>
            <a:r>
              <a:rPr lang="en" dirty="0" smtClean="0"/>
              <a:t>the workshop session</a:t>
            </a:r>
            <a:r>
              <a:rPr lang="en-US" dirty="0" smtClean="0"/>
              <a:t>, as participants</a:t>
            </a:r>
            <a:r>
              <a:rPr lang="en-US" baseline="0" dirty="0" smtClean="0"/>
              <a:t> modify or design several different games</a:t>
            </a:r>
            <a:r>
              <a:rPr lang="en" dirty="0" smtClean="0"/>
              <a:t>.</a:t>
            </a:r>
          </a:p>
          <a:p>
            <a:pPr lvl="0" rtl="0">
              <a:spcBef>
                <a:spcPts val="0"/>
              </a:spcBef>
              <a:buNone/>
            </a:pPr>
            <a:endParaRPr lang="en" dirty="0" smtClean="0"/>
          </a:p>
          <a:p>
            <a:pPr>
              <a:spcBef>
                <a:spcPts val="0"/>
              </a:spcBef>
              <a:buNone/>
            </a:pPr>
            <a:r>
              <a:rPr lang="en" dirty="0" smtClean="0"/>
              <a:t>If teachers like this activity, they </a:t>
            </a:r>
            <a:r>
              <a:rPr lang="en-US" dirty="0" smtClean="0"/>
              <a:t>can find more at </a:t>
            </a:r>
            <a:r>
              <a:rPr lang="en-US" dirty="0" err="1" smtClean="0"/>
              <a:t>alpha.projectmash.org</a:t>
            </a:r>
            <a:r>
              <a:rPr lang="en-US" dirty="0" smtClean="0"/>
              <a:t>,</a:t>
            </a:r>
            <a:r>
              <a:rPr lang="en-US" baseline="0" dirty="0" smtClean="0"/>
              <a:t> under the </a:t>
            </a:r>
            <a:r>
              <a:rPr lang="en-US" baseline="0" dirty="0" err="1" smtClean="0"/>
              <a:t>activites</a:t>
            </a:r>
            <a:r>
              <a:rPr lang="en-US" baseline="0" dirty="0" smtClean="0"/>
              <a:t>,</a:t>
            </a:r>
            <a:r>
              <a:rPr lang="en-US" dirty="0" smtClean="0"/>
              <a:t> </a:t>
            </a:r>
            <a:r>
              <a:rPr lang="en-US" dirty="0" smtClean="0"/>
              <a:t>“Check Yourself,” and “The Red and the Black.”</a:t>
            </a:r>
            <a:endParaRPr lang="en" dirty="0" smtClean="0"/>
          </a:p>
        </p:txBody>
      </p:sp>
      <p:sp>
        <p:nvSpPr>
          <p:cNvPr id="4" name="Slide Number Placeholder 3"/>
          <p:cNvSpPr>
            <a:spLocks noGrp="1"/>
          </p:cNvSpPr>
          <p:nvPr>
            <p:ph type="sldNum" sz="quarter" idx="10"/>
          </p:nvPr>
        </p:nvSpPr>
        <p:spPr/>
        <p:txBody>
          <a:bodyPr/>
          <a:lstStyle/>
          <a:p>
            <a:pPr>
              <a:defRPr/>
            </a:pPr>
            <a:fld id="{CEE19143-E48F-6245-914E-BDD386B95A92}" type="slidenum">
              <a:rPr lang="en-GB" smtClean="0"/>
              <a:pPr>
                <a:defRPr/>
              </a:pPr>
              <a:t>12</a:t>
            </a:fld>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6288" y="765175"/>
            <a:ext cx="5546725" cy="3840163"/>
          </a:xfrm>
        </p:spPr>
      </p:sp>
      <p:sp>
        <p:nvSpPr>
          <p:cNvPr id="3" name="Notes Placeholder 2"/>
          <p:cNvSpPr>
            <a:spLocks noGrp="1"/>
          </p:cNvSpPr>
          <p:nvPr>
            <p:ph type="body" idx="1"/>
          </p:nvPr>
        </p:nvSpPr>
        <p:spPr/>
        <p:txBody>
          <a:bodyPr>
            <a:normAutofit/>
          </a:bodyPr>
          <a:lstStyle/>
          <a:p>
            <a:r>
              <a:rPr lang="en-US" baseline="0" dirty="0" smtClean="0"/>
              <a:t>Failing safely: Making a mistake on schoolwork can feel like big a deal, but in most games we can imagine, lots of little failures are expected in order to develop any skill.</a:t>
            </a:r>
          </a:p>
          <a:p>
            <a:endParaRPr lang="en-US" baseline="0" dirty="0" smtClean="0"/>
          </a:p>
          <a:p>
            <a:r>
              <a:rPr lang="en-US" baseline="0" dirty="0" smtClean="0"/>
              <a:t>Room to play: If players could win simply by following a prescribed set of steps, there wouldn’t be a game. Games create uncertain conditions in which we get to make choices, choose strategies, and experience suspense and other heightened emotions. The playful drama of a good game can be fun and energizing for everyone.</a:t>
            </a:r>
          </a:p>
        </p:txBody>
      </p:sp>
      <p:sp>
        <p:nvSpPr>
          <p:cNvPr id="4" name="Slide Number Placeholder 3"/>
          <p:cNvSpPr>
            <a:spLocks noGrp="1"/>
          </p:cNvSpPr>
          <p:nvPr>
            <p:ph type="sldNum" sz="quarter" idx="10"/>
          </p:nvPr>
        </p:nvSpPr>
        <p:spPr/>
        <p:txBody>
          <a:bodyPr/>
          <a:lstStyle/>
          <a:p>
            <a:pPr>
              <a:defRPr/>
            </a:pPr>
            <a:fld id="{CEE19143-E48F-6245-914E-BDD386B95A92}" type="slidenum">
              <a:rPr lang="en-GB" smtClean="0"/>
              <a:pPr>
                <a:defRPr/>
              </a:pPr>
              <a:t>13</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6288" y="765175"/>
            <a:ext cx="5546725" cy="38401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EE19143-E48F-6245-914E-BDD386B95A92}" type="slidenum">
              <a:rPr lang="en-GB" smtClean="0"/>
              <a:pPr>
                <a:defRPr/>
              </a:pPr>
              <a:t>14</a:t>
            </a:fld>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6288" y="765175"/>
            <a:ext cx="5546725" cy="38401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EE19143-E48F-6245-914E-BDD386B95A92}" type="slidenum">
              <a:rPr lang="en-GB" smtClean="0"/>
              <a:pPr>
                <a:defRPr/>
              </a:pPr>
              <a:t>16</a:t>
            </a:fld>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EE19143-E48F-6245-914E-BDD386B95A92}" type="slidenum">
              <a:rPr lang="en-GB" smtClean="0"/>
              <a:pPr>
                <a:defRPr/>
              </a:pPr>
              <a:t>17</a:t>
            </a:fld>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6288" y="765175"/>
            <a:ext cx="5546725" cy="3840163"/>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Verdana" charset="0"/>
                <a:ea typeface="Arial" charset="0"/>
                <a:cs typeface="Arial" charset="0"/>
              </a:rPr>
              <a:t>We only had time for one iteration today,</a:t>
            </a:r>
            <a:r>
              <a:rPr lang="en-US" sz="1200" kern="1200" baseline="0" dirty="0" smtClean="0">
                <a:solidFill>
                  <a:schemeClr val="tx1"/>
                </a:solidFill>
                <a:latin typeface="Verdana" charset="0"/>
                <a:ea typeface="Arial" charset="0"/>
                <a:cs typeface="Arial" charset="0"/>
              </a:rPr>
              <a:t> but your students will benefit from many iterations.</a:t>
            </a:r>
            <a:endParaRPr lang="en-US" dirty="0"/>
          </a:p>
        </p:txBody>
      </p:sp>
      <p:sp>
        <p:nvSpPr>
          <p:cNvPr id="4" name="Slide Number Placeholder 3"/>
          <p:cNvSpPr>
            <a:spLocks noGrp="1"/>
          </p:cNvSpPr>
          <p:nvPr>
            <p:ph type="sldNum" sz="quarter" idx="10"/>
          </p:nvPr>
        </p:nvSpPr>
        <p:spPr/>
        <p:txBody>
          <a:bodyPr/>
          <a:lstStyle/>
          <a:p>
            <a:pPr>
              <a:defRPr/>
            </a:pPr>
            <a:fld id="{CEE19143-E48F-6245-914E-BDD386B95A92}" type="slidenum">
              <a:rPr lang="en-GB" smtClean="0"/>
              <a:pPr>
                <a:defRPr/>
              </a:pPr>
              <a:t>18</a:t>
            </a:fld>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smtClean="0"/>
              <a:t>Whole</a:t>
            </a:r>
            <a:r>
              <a:rPr lang="en-US" sz="1200" baseline="0" dirty="0" smtClean="0"/>
              <a:t> group </a:t>
            </a:r>
            <a:r>
              <a:rPr lang="en-US" sz="1200" baseline="0" dirty="0" smtClean="0"/>
              <a:t>discussion, led by facilitator.</a:t>
            </a:r>
            <a:endParaRPr lang="en-US" sz="1200" dirty="0" smtClean="0"/>
          </a:p>
        </p:txBody>
      </p:sp>
      <p:sp>
        <p:nvSpPr>
          <p:cNvPr id="4" name="Slide Number Placeholder 3"/>
          <p:cNvSpPr>
            <a:spLocks noGrp="1"/>
          </p:cNvSpPr>
          <p:nvPr>
            <p:ph type="sldNum" sz="quarter" idx="10"/>
          </p:nvPr>
        </p:nvSpPr>
        <p:spPr/>
        <p:txBody>
          <a:bodyPr/>
          <a:lstStyle/>
          <a:p>
            <a:pPr>
              <a:defRPr/>
            </a:pPr>
            <a:fld id="{CEE19143-E48F-6245-914E-BDD386B95A92}" type="slidenum">
              <a:rPr lang="en-GB" smtClean="0"/>
              <a:pPr>
                <a:defRPr/>
              </a:pPr>
              <a:t>19</a:t>
            </a:fld>
            <a:endParaRPr lang="en-GB"/>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6288" y="765175"/>
            <a:ext cx="5546725" cy="3840163"/>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Whole</a:t>
            </a:r>
            <a:r>
              <a:rPr lang="en-US" sz="1200" baseline="0" dirty="0" smtClean="0"/>
              <a:t> group discussion, led by facilitator.</a:t>
            </a:r>
            <a:endParaRPr lang="en-US" sz="1200" dirty="0" smtClean="0"/>
          </a:p>
          <a:p>
            <a:endParaRPr lang="en-US" sz="1200" dirty="0" smtClean="0"/>
          </a:p>
        </p:txBody>
      </p:sp>
      <p:sp>
        <p:nvSpPr>
          <p:cNvPr id="4" name="Slide Number Placeholder 3"/>
          <p:cNvSpPr>
            <a:spLocks noGrp="1"/>
          </p:cNvSpPr>
          <p:nvPr>
            <p:ph type="sldNum" sz="quarter" idx="10"/>
          </p:nvPr>
        </p:nvSpPr>
        <p:spPr/>
        <p:txBody>
          <a:bodyPr/>
          <a:lstStyle/>
          <a:p>
            <a:pPr>
              <a:defRPr/>
            </a:pPr>
            <a:fld id="{CEE19143-E48F-6245-914E-BDD386B95A92}" type="slidenum">
              <a:rPr lang="en-GB" smtClean="0"/>
              <a:pPr>
                <a:defRPr/>
              </a:pPr>
              <a:t>20</a:t>
            </a:fld>
            <a:endParaRPr lang="en-GB"/>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6288" y="765175"/>
            <a:ext cx="5546725" cy="38401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EE19143-E48F-6245-914E-BDD386B95A92}" type="slidenum">
              <a:rPr lang="en-GB" smtClean="0"/>
              <a:pPr>
                <a:defRPr/>
              </a:pPr>
              <a:t>23</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6288" y="765175"/>
            <a:ext cx="5546725" cy="3840163"/>
          </a:xfrm>
        </p:spPr>
      </p:sp>
      <p:sp>
        <p:nvSpPr>
          <p:cNvPr id="3" name="Notes Placeholder 2"/>
          <p:cNvSpPr>
            <a:spLocks noGrp="1"/>
          </p:cNvSpPr>
          <p:nvPr>
            <p:ph type="body" idx="1"/>
          </p:nvPr>
        </p:nvSpPr>
        <p:spPr/>
        <p:txBody>
          <a:bodyPr>
            <a:normAutofit/>
          </a:bodyPr>
          <a:lstStyle/>
          <a:p>
            <a:pPr lvl="0" rtl="0">
              <a:spcBef>
                <a:spcPts val="0"/>
              </a:spcBef>
              <a:buNone/>
            </a:pPr>
            <a:r>
              <a:rPr lang="en-US" dirty="0" smtClean="0"/>
              <a:t>This does not include lunch or breaks during the day, for which we’ve budgeted an hour. We suggest taking lunch after the</a:t>
            </a:r>
            <a:r>
              <a:rPr lang="en-US" baseline="0" dirty="0" smtClean="0"/>
              <a:t> </a:t>
            </a:r>
            <a:r>
              <a:rPr lang="en-US" dirty="0" smtClean="0"/>
              <a:t>@Stake </a:t>
            </a:r>
            <a:r>
              <a:rPr lang="en-US" dirty="0" smtClean="0"/>
              <a:t>activity.</a:t>
            </a:r>
            <a:r>
              <a:rPr lang="en-US" baseline="0" dirty="0" smtClean="0"/>
              <a:t> </a:t>
            </a:r>
            <a:r>
              <a:rPr lang="en-US" smtClean="0"/>
              <a:t>If</a:t>
            </a:r>
            <a:r>
              <a:rPr lang="en-US" baseline="0" smtClean="0"/>
              <a:t> </a:t>
            </a:r>
            <a:r>
              <a:rPr lang="en-US" baseline="0" dirty="0" smtClean="0"/>
              <a:t>your group has extra time, you can extend the design and </a:t>
            </a:r>
            <a:r>
              <a:rPr lang="en-US" baseline="0" dirty="0" err="1" smtClean="0"/>
              <a:t>playtesting</a:t>
            </a:r>
            <a:r>
              <a:rPr lang="en-US" baseline="0" dirty="0" smtClean="0"/>
              <a:t> of engagement games, “Challenge #4.</a:t>
            </a:r>
            <a:r>
              <a:rPr lang="en-US" baseline="0" dirty="0" smtClean="0"/>
              <a:t>”</a:t>
            </a:r>
          </a:p>
          <a:p>
            <a:pPr lvl="0" rtl="0">
              <a:spcBef>
                <a:spcPts val="0"/>
              </a:spcBef>
              <a:buNone/>
            </a:pPr>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dirty="0" smtClean="0">
                <a:ln>
                  <a:noFill/>
                </a:ln>
                <a:solidFill>
                  <a:srgbClr val="000000"/>
                </a:solidFill>
                <a:effectLst/>
                <a:uLnTx/>
                <a:uFillTx/>
                <a:latin typeface="Roboto Light"/>
              </a:rPr>
              <a:t>Set-up notes: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dirty="0" smtClean="0">
                <a:ln>
                  <a:noFill/>
                </a:ln>
                <a:solidFill>
                  <a:srgbClr val="000000"/>
                </a:solidFill>
                <a:effectLst/>
                <a:uLnTx/>
                <a:uFillTx/>
                <a:latin typeface="Roboto Light"/>
              </a:rPr>
              <a:t>SET-UP and LOGISTICS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dirty="0" smtClean="0">
                <a:ln>
                  <a:noFill/>
                </a:ln>
                <a:solidFill>
                  <a:srgbClr val="000000"/>
                </a:solidFill>
                <a:effectLst/>
                <a:uLnTx/>
                <a:uFillTx/>
                <a:latin typeface="Roboto Light"/>
              </a:rPr>
              <a:t>1. Groupings: Participants should work in small teams. Teams might self-select OR may be pre-assigned to save time.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dirty="0" smtClean="0">
                <a:ln>
                  <a:noFill/>
                </a:ln>
                <a:solidFill>
                  <a:srgbClr val="000000"/>
                </a:solidFill>
                <a:effectLst/>
                <a:uLnTx/>
                <a:uFillTx/>
                <a:latin typeface="Roboto Light"/>
              </a:rPr>
              <a:t>2. Space set-up: A space where teachers can easily work in groups works best. It’s also great to have access to a white board</a:t>
            </a:r>
            <a:r>
              <a:rPr kumimoji="0" lang="en-US" sz="1200" b="0" i="0" u="none" strike="noStrike" kern="1200" cap="none" spc="0" normalizeH="0" baseline="0" noProof="0" dirty="0" smtClean="0">
                <a:ln>
                  <a:noFill/>
                </a:ln>
                <a:solidFill>
                  <a:srgbClr val="000000"/>
                </a:solidFill>
                <a:effectLst/>
                <a:uLnTx/>
                <a:uFillTx/>
                <a:latin typeface="Roboto Light"/>
              </a:rPr>
              <a:t> or</a:t>
            </a:r>
            <a:r>
              <a:rPr kumimoji="0" lang="en" sz="1200" b="0" i="0" u="none" strike="noStrike" kern="1200" cap="none" spc="0" normalizeH="0" baseline="0" noProof="0" dirty="0" smtClean="0">
                <a:ln>
                  <a:noFill/>
                </a:ln>
                <a:solidFill>
                  <a:srgbClr val="000000"/>
                </a:solidFill>
                <a:effectLst/>
                <a:uLnTx/>
                <a:uFillTx/>
                <a:latin typeface="Roboto Light"/>
              </a:rPr>
              <a:t> chalk board.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dirty="0" smtClean="0">
                <a:ln>
                  <a:noFill/>
                </a:ln>
                <a:solidFill>
                  <a:srgbClr val="000000"/>
                </a:solidFill>
                <a:effectLst/>
                <a:uLnTx/>
                <a:uFillTx/>
                <a:latin typeface="Roboto Light"/>
              </a:rPr>
              <a:t>3. Materials: This power point; overhead projector, wall space or board for opening brainstorming</a:t>
            </a:r>
            <a:r>
              <a:rPr kumimoji="0" lang="en-US" sz="1200" b="0" i="0" u="none" strike="noStrike" kern="1200" cap="none" spc="0" normalizeH="0" baseline="0" noProof="0" dirty="0" smtClean="0">
                <a:ln>
                  <a:noFill/>
                </a:ln>
                <a:solidFill>
                  <a:srgbClr val="000000"/>
                </a:solidFill>
                <a:effectLst/>
                <a:uLnTx/>
                <a:uFillTx/>
                <a:latin typeface="Roboto Light"/>
              </a:rPr>
              <a:t>/discussion</a:t>
            </a:r>
            <a:r>
              <a:rPr kumimoji="0" lang="en" sz="1200" b="0" i="0" u="none" strike="noStrike" kern="1200" cap="none" spc="0" normalizeH="0" baseline="0" noProof="0" dirty="0" smtClean="0">
                <a:ln>
                  <a:noFill/>
                </a:ln>
                <a:solidFill>
                  <a:srgbClr val="000000"/>
                </a:solidFill>
                <a:effectLst/>
                <a:uLnTx/>
                <a:uFillTx/>
                <a:latin typeface="Roboto Light"/>
              </a:rPr>
              <a:t>, markers</a:t>
            </a:r>
            <a:r>
              <a:rPr kumimoji="0" lang="en-US" sz="1200" b="0" i="0" u="none" strike="noStrike" kern="1200" cap="none" spc="0" normalizeH="0" baseline="0" noProof="0" dirty="0" smtClean="0">
                <a:ln>
                  <a:noFill/>
                </a:ln>
                <a:solidFill>
                  <a:srgbClr val="000000"/>
                </a:solidFill>
                <a:effectLst/>
                <a:uLnTx/>
                <a:uFillTx/>
                <a:latin typeface="Roboto Light"/>
              </a:rPr>
              <a:t>, pencils/pens, paper for groups to write on, and game pieces (dice and small moveable objects)</a:t>
            </a:r>
            <a:r>
              <a:rPr kumimoji="0" lang="en" sz="1200" b="0" i="0" u="none" strike="noStrike" kern="1200" cap="none" spc="0" normalizeH="0" baseline="0" noProof="0" dirty="0" smtClean="0">
                <a:ln>
                  <a:noFill/>
                </a:ln>
                <a:solidFill>
                  <a:srgbClr val="000000"/>
                </a:solidFill>
                <a:effectLst/>
                <a:uLnTx/>
                <a:uFillTx/>
                <a:latin typeface="Roboto Light"/>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dirty="0" smtClean="0">
                <a:ln>
                  <a:noFill/>
                </a:ln>
                <a:solidFill>
                  <a:srgbClr val="000000"/>
                </a:solidFill>
                <a:effectLst/>
                <a:uLnTx/>
                <a:uFillTx/>
                <a:latin typeface="Roboto Light"/>
              </a:rPr>
              <a:t>4. TIMING: This is a </a:t>
            </a:r>
            <a:r>
              <a:rPr kumimoji="0" lang="en-US" sz="1200" b="0" i="0" u="none" strike="noStrike" kern="1200" cap="none" spc="0" normalizeH="0" baseline="0" noProof="0" dirty="0" smtClean="0">
                <a:ln>
                  <a:noFill/>
                </a:ln>
                <a:solidFill>
                  <a:srgbClr val="000000"/>
                </a:solidFill>
                <a:effectLst/>
                <a:uLnTx/>
                <a:uFillTx/>
                <a:latin typeface="Roboto Light"/>
              </a:rPr>
              <a:t>6 hour </a:t>
            </a:r>
            <a:r>
              <a:rPr kumimoji="0" lang="en" sz="1200" b="0" i="0" u="none" strike="noStrike" kern="1200" cap="none" spc="0" normalizeH="0" baseline="0" noProof="0" dirty="0" smtClean="0">
                <a:ln>
                  <a:noFill/>
                </a:ln>
                <a:solidFill>
                  <a:srgbClr val="000000"/>
                </a:solidFill>
                <a:effectLst/>
                <a:uLnTx/>
                <a:uFillTx/>
                <a:latin typeface="Roboto Light"/>
              </a:rPr>
              <a:t>PD. BREAKDOWN: </a:t>
            </a:r>
          </a:p>
          <a:p>
            <a:pPr marL="514350" indent="-514350">
              <a:buFont typeface="Arial"/>
              <a:buChar char="•"/>
            </a:pPr>
            <a:r>
              <a:rPr lang="en-US" sz="1200" b="0" dirty="0" smtClean="0">
                <a:latin typeface="Roboto Light"/>
              </a:rPr>
              <a:t>Introduction: slides 1-3 (15 min)</a:t>
            </a:r>
          </a:p>
          <a:p>
            <a:pPr marL="514350" indent="-514350">
              <a:buFont typeface="Arial"/>
              <a:buChar char="•"/>
            </a:pPr>
            <a:r>
              <a:rPr lang="en-US" sz="1200" b="0" dirty="0" smtClean="0">
                <a:latin typeface="Roboto Light"/>
              </a:rPr>
              <a:t>Play &amp; Games: slides 4-15 (60 min)</a:t>
            </a:r>
          </a:p>
          <a:p>
            <a:pPr marL="514350" indent="-514350">
              <a:buFont typeface="Arial"/>
              <a:buChar char="•"/>
            </a:pPr>
            <a:r>
              <a:rPr lang="en-US" sz="1200" b="0" dirty="0" smtClean="0">
                <a:latin typeface="Roboto Light"/>
              </a:rPr>
              <a:t>Games and Civic Learning: slides 16-32 (120 min)</a:t>
            </a:r>
          </a:p>
          <a:p>
            <a:pPr marL="514350" indent="-514350">
              <a:buFont typeface="Arial"/>
              <a:buChar char="•"/>
            </a:pPr>
            <a:r>
              <a:rPr lang="en-US" sz="1200" b="0" dirty="0" smtClean="0">
                <a:latin typeface="Roboto Light"/>
              </a:rPr>
              <a:t>Engagement Games: slides 33-45 (105 min)</a:t>
            </a:r>
          </a:p>
          <a:p>
            <a:pPr marL="514350" indent="-514350">
              <a:buFont typeface="Arial"/>
              <a:buChar char="•"/>
            </a:pPr>
            <a:r>
              <a:rPr lang="en-US" sz="1200" b="0" dirty="0" smtClean="0">
                <a:latin typeface="Roboto Light"/>
              </a:rPr>
              <a:t>Academic Connections, Resources 46-47 (45 min)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dirty="0" smtClean="0">
                <a:ln>
                  <a:noFill/>
                </a:ln>
                <a:solidFill>
                  <a:srgbClr val="000000"/>
                </a:solidFill>
                <a:effectLst/>
                <a:uLnTx/>
                <a:uFillTx/>
                <a:latin typeface="Roboto Light"/>
              </a:rPr>
              <a:t>5. Do Ahead: </a:t>
            </a:r>
            <a:r>
              <a:rPr kumimoji="0" lang="en-US" sz="1200" b="0" i="0" u="none" strike="noStrike" kern="1200" cap="none" spc="0" normalizeH="0" baseline="0" noProof="0" dirty="0" smtClean="0">
                <a:ln>
                  <a:noFill/>
                </a:ln>
                <a:solidFill>
                  <a:srgbClr val="000000"/>
                </a:solidFill>
                <a:effectLst/>
                <a:uLnTx/>
                <a:uFillTx/>
                <a:latin typeface="Roboto Light"/>
              </a:rPr>
              <a:t>Read @Stake on Project MASH, print out cards. If at all possible, choose a group of four teachers to practice playing @Stake, so they can demo 1 round of the game for the larger audience at the PD. This speeds ups the learning process and gets the larger group excited.</a:t>
            </a:r>
            <a:endParaRPr kumimoji="0" lang="en" sz="1200" b="0" i="0" u="none" strike="noStrike" kern="1200" cap="none" spc="0" normalizeH="0" baseline="0" noProof="0" dirty="0" smtClean="0">
              <a:ln>
                <a:noFill/>
              </a:ln>
              <a:solidFill>
                <a:srgbClr val="000000"/>
              </a:solidFill>
              <a:effectLst/>
              <a:uLnTx/>
              <a:uFillTx/>
              <a:latin typeface="Roboto Light"/>
            </a:endParaRPr>
          </a:p>
        </p:txBody>
      </p:sp>
      <p:sp>
        <p:nvSpPr>
          <p:cNvPr id="4" name="Slide Number Placeholder 3"/>
          <p:cNvSpPr>
            <a:spLocks noGrp="1"/>
          </p:cNvSpPr>
          <p:nvPr>
            <p:ph type="sldNum" sz="quarter" idx="10"/>
          </p:nvPr>
        </p:nvSpPr>
        <p:spPr/>
        <p:txBody>
          <a:bodyPr/>
          <a:lstStyle/>
          <a:p>
            <a:pPr>
              <a:defRPr/>
            </a:pPr>
            <a:fld id="{CEE19143-E48F-6245-914E-BDD386B95A92}" type="slidenum">
              <a:rPr lang="en-GB" smtClean="0"/>
              <a:pPr>
                <a:defRPr/>
              </a:pPr>
              <a:t>2</a:t>
            </a:fld>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6288" y="765175"/>
            <a:ext cx="5546725" cy="3840163"/>
          </a:xfrm>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CEE19143-E48F-6245-914E-BDD386B95A92}" type="slidenum">
              <a:rPr lang="en-GB" smtClean="0"/>
              <a:pPr>
                <a:defRPr/>
              </a:pPr>
              <a:t>24</a:t>
            </a:fld>
            <a:endParaRPr lang="en-GB"/>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6288" y="765175"/>
            <a:ext cx="5546725" cy="3840163"/>
          </a:xfrm>
        </p:spPr>
      </p:sp>
      <p:sp>
        <p:nvSpPr>
          <p:cNvPr id="3" name="Notes Placeholder 2"/>
          <p:cNvSpPr>
            <a:spLocks noGrp="1"/>
          </p:cNvSpPr>
          <p:nvPr>
            <p:ph type="body" idx="1"/>
          </p:nvPr>
        </p:nvSpPr>
        <p:spPr/>
        <p:txBody>
          <a:bodyPr/>
          <a:lstStyle/>
          <a:p>
            <a:r>
              <a:rPr lang="en-US" dirty="0" smtClean="0"/>
              <a:t>Games</a:t>
            </a:r>
            <a:r>
              <a:rPr lang="en-US" baseline="0" dirty="0" smtClean="0"/>
              <a:t> can simplify complex systems with a clear rule set.</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CEE19143-E48F-6245-914E-BDD386B95A92}" type="slidenum">
              <a:rPr lang="en-GB" smtClean="0"/>
              <a:pPr>
                <a:defRPr/>
              </a:pPr>
              <a:t>25</a:t>
            </a:fld>
            <a:endParaRPr lang="en-GB"/>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158476474"/>
      </p:ext>
    </p:extLst>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6288" y="765175"/>
            <a:ext cx="5546725" cy="3840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EE19143-E48F-6245-914E-BDD386B95A92}" type="slidenum">
              <a:rPr lang="en-GB" smtClean="0"/>
              <a:pPr>
                <a:defRPr/>
              </a:pPr>
              <a:t>26</a:t>
            </a:fld>
            <a:endParaRPr lang="en-GB"/>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057750138"/>
      </p:ext>
    </p:extLst>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6288" y="765175"/>
            <a:ext cx="5546725" cy="3840163"/>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CEE19143-E48F-6245-914E-BDD386B95A92}" type="slidenum">
              <a:rPr lang="en-GB" smtClean="0"/>
              <a:pPr>
                <a:defRPr/>
              </a:pPr>
              <a:t>27</a:t>
            </a:fld>
            <a:endParaRPr lang="en-GB"/>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6288" y="765175"/>
            <a:ext cx="5546725" cy="3840163"/>
          </a:xfrm>
        </p:spPr>
      </p:sp>
      <p:sp>
        <p:nvSpPr>
          <p:cNvPr id="3" name="Notes Placeholder 2"/>
          <p:cNvSpPr>
            <a:spLocks noGrp="1"/>
          </p:cNvSpPr>
          <p:nvPr>
            <p:ph type="body" idx="1"/>
          </p:nvPr>
        </p:nvSpPr>
        <p:spPr/>
        <p:txBody>
          <a:bodyPr>
            <a:normAutofit/>
          </a:bodyPr>
          <a:lstStyle/>
          <a:p>
            <a:r>
              <a:rPr lang="en-US" dirty="0" smtClean="0"/>
              <a:t>Facilitator</a:t>
            </a:r>
            <a:r>
              <a:rPr lang="en-US" baseline="0" dirty="0" smtClean="0"/>
              <a:t> write the challenges each group shares on the board, to facilitate the voting process.</a:t>
            </a:r>
            <a:endParaRPr lang="en-US" dirty="0"/>
          </a:p>
        </p:txBody>
      </p:sp>
      <p:sp>
        <p:nvSpPr>
          <p:cNvPr id="4" name="Slide Number Placeholder 3"/>
          <p:cNvSpPr>
            <a:spLocks noGrp="1"/>
          </p:cNvSpPr>
          <p:nvPr>
            <p:ph type="sldNum" sz="quarter" idx="10"/>
          </p:nvPr>
        </p:nvSpPr>
        <p:spPr/>
        <p:txBody>
          <a:bodyPr/>
          <a:lstStyle/>
          <a:p>
            <a:pPr>
              <a:defRPr/>
            </a:pPr>
            <a:fld id="{CEE19143-E48F-6245-914E-BDD386B95A92}" type="slidenum">
              <a:rPr lang="en-GB" smtClean="0"/>
              <a:pPr>
                <a:defRPr/>
              </a:pPr>
              <a:t>28</a:t>
            </a:fld>
            <a:endParaRPr lang="en-GB"/>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6288" y="765175"/>
            <a:ext cx="5546725" cy="3840163"/>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After</a:t>
            </a:r>
            <a:r>
              <a:rPr lang="en-US" baseline="0" dirty="0" smtClean="0"/>
              <a:t> explaining the timing, hand out the score sheets.</a:t>
            </a:r>
            <a:endParaRPr lang="en-US" dirty="0" smtClean="0"/>
          </a:p>
        </p:txBody>
      </p:sp>
      <p:sp>
        <p:nvSpPr>
          <p:cNvPr id="4" name="Slide Number Placeholder 3"/>
          <p:cNvSpPr>
            <a:spLocks noGrp="1"/>
          </p:cNvSpPr>
          <p:nvPr>
            <p:ph type="sldNum" sz="quarter" idx="10"/>
          </p:nvPr>
        </p:nvSpPr>
        <p:spPr/>
        <p:txBody>
          <a:bodyPr/>
          <a:lstStyle/>
          <a:p>
            <a:pPr>
              <a:defRPr/>
            </a:pPr>
            <a:fld id="{CEE19143-E48F-6245-914E-BDD386B95A92}" type="slidenum">
              <a:rPr lang="en-GB" smtClean="0"/>
              <a:pPr>
                <a:defRPr/>
              </a:pPr>
              <a:t>29</a:t>
            </a:fld>
            <a:endParaRPr lang="en-GB"/>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6288" y="765175"/>
            <a:ext cx="5546725" cy="3840163"/>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There is no time budgeted</a:t>
            </a:r>
            <a:r>
              <a:rPr lang="en-US" baseline="0" dirty="0" smtClean="0"/>
              <a:t> for players to create roles customized to their own school community, but the experience of playing the game is typically enough to get players thinking about this.</a:t>
            </a:r>
            <a:endParaRPr lang="en-US" dirty="0" smtClean="0"/>
          </a:p>
        </p:txBody>
      </p:sp>
      <p:sp>
        <p:nvSpPr>
          <p:cNvPr id="4" name="Slide Number Placeholder 3"/>
          <p:cNvSpPr>
            <a:spLocks noGrp="1"/>
          </p:cNvSpPr>
          <p:nvPr>
            <p:ph type="sldNum" sz="quarter" idx="10"/>
          </p:nvPr>
        </p:nvSpPr>
        <p:spPr/>
        <p:txBody>
          <a:bodyPr/>
          <a:lstStyle/>
          <a:p>
            <a:pPr>
              <a:defRPr/>
            </a:pPr>
            <a:fld id="{CEE19143-E48F-6245-914E-BDD386B95A92}" type="slidenum">
              <a:rPr lang="en-GB" smtClean="0"/>
              <a:pPr>
                <a:defRPr/>
              </a:pPr>
              <a:t>30</a:t>
            </a:fld>
            <a:endParaRPr lang="en-GB"/>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6288" y="765175"/>
            <a:ext cx="5546725" cy="3840163"/>
          </a:xfrm>
        </p:spPr>
      </p:sp>
      <p:sp>
        <p:nvSpPr>
          <p:cNvPr id="3" name="Notes Placeholder 2"/>
          <p:cNvSpPr>
            <a:spLocks noGrp="1"/>
          </p:cNvSpPr>
          <p:nvPr>
            <p:ph type="body" idx="1"/>
          </p:nvPr>
        </p:nvSpPr>
        <p:spPr/>
        <p:txBody>
          <a:bodyPr>
            <a:normAutofit/>
          </a:bodyPr>
          <a:lstStyle/>
          <a:p>
            <a:r>
              <a:rPr lang="en-US" sz="1200" dirty="0" smtClean="0"/>
              <a:t>Whole</a:t>
            </a:r>
            <a:r>
              <a:rPr lang="en-US" sz="1200" baseline="0" dirty="0" smtClean="0"/>
              <a:t> class discussion, led by facilitator</a:t>
            </a:r>
            <a:r>
              <a:rPr lang="en-US" sz="1200" baseline="0" dirty="0" smtClean="0"/>
              <a:t>.</a:t>
            </a:r>
          </a:p>
          <a:p>
            <a:endParaRPr lang="en-US" sz="1200" baseline="0" dirty="0" smtClean="0"/>
          </a:p>
          <a:p>
            <a:r>
              <a:rPr lang="en-US" sz="1200" baseline="0" dirty="0" smtClean="0"/>
              <a:t>If you enjoyed this, check out</a:t>
            </a:r>
            <a:r>
              <a:rPr lang="en-US" dirty="0" smtClean="0"/>
              <a:t> </a:t>
            </a:r>
            <a:r>
              <a:rPr lang="en-US" dirty="0" err="1" smtClean="0"/>
              <a:t>alpha.projectmash.org</a:t>
            </a:r>
            <a:r>
              <a:rPr lang="en-US" dirty="0" smtClean="0"/>
              <a:t>,</a:t>
            </a:r>
            <a:r>
              <a:rPr lang="en-US" baseline="0" dirty="0" smtClean="0"/>
              <a:t> and look for the </a:t>
            </a:r>
            <a:r>
              <a:rPr lang="en-US" baseline="0" dirty="0" err="1" smtClean="0"/>
              <a:t>activites</a:t>
            </a:r>
            <a:r>
              <a:rPr lang="en-US" sz="1200" baseline="0" dirty="0" smtClean="0"/>
              <a:t>, “@Stake: Play” and “@Stake: Set Your Stakes”</a:t>
            </a:r>
            <a:endParaRPr lang="en-US" sz="1200" dirty="0" smtClean="0"/>
          </a:p>
        </p:txBody>
      </p:sp>
      <p:sp>
        <p:nvSpPr>
          <p:cNvPr id="4" name="Slide Number Placeholder 3"/>
          <p:cNvSpPr>
            <a:spLocks noGrp="1"/>
          </p:cNvSpPr>
          <p:nvPr>
            <p:ph type="sldNum" sz="quarter" idx="10"/>
          </p:nvPr>
        </p:nvSpPr>
        <p:spPr/>
        <p:txBody>
          <a:bodyPr/>
          <a:lstStyle/>
          <a:p>
            <a:pPr>
              <a:defRPr/>
            </a:pPr>
            <a:fld id="{CEE19143-E48F-6245-914E-BDD386B95A92}" type="slidenum">
              <a:rPr lang="en-GB" smtClean="0"/>
              <a:pPr>
                <a:defRPr/>
              </a:pPr>
              <a:t>31</a:t>
            </a:fld>
            <a:endParaRPr lang="en-GB"/>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EE19143-E48F-6245-914E-BDD386B95A92}" type="slidenum">
              <a:rPr lang="en-GB" smtClean="0"/>
              <a:pPr>
                <a:defRPr/>
              </a:pPr>
              <a:t>33</a:t>
            </a:fld>
            <a:endParaRPr lang="en-GB"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104058347"/>
      </p:ext>
    </p:extLst>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6288" y="765175"/>
            <a:ext cx="5546725" cy="38401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EE19143-E48F-6245-914E-BDD386B95A92}" type="slidenum">
              <a:rPr lang="en-GB" smtClean="0"/>
              <a:pPr>
                <a:defRPr/>
              </a:pPr>
              <a:t>34</a:t>
            </a:fld>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6288" y="765175"/>
            <a:ext cx="5546725" cy="3840163"/>
          </a:xfrm>
        </p:spPr>
      </p:sp>
      <p:sp>
        <p:nvSpPr>
          <p:cNvPr id="3" name="Notes Placeholder 2"/>
          <p:cNvSpPr>
            <a:spLocks noGrp="1"/>
          </p:cNvSpPr>
          <p:nvPr>
            <p:ph type="body" idx="1"/>
          </p:nvPr>
        </p:nvSpPr>
        <p:spPr/>
        <p:txBody>
          <a:bodyPr>
            <a:normAutofit/>
          </a:bodyPr>
          <a:lstStyle/>
          <a:p>
            <a:r>
              <a:rPr lang="en-US" dirty="0" smtClean="0"/>
              <a:t>These challenges could be written</a:t>
            </a:r>
            <a:r>
              <a:rPr lang="en-US" baseline="0" dirty="0" smtClean="0"/>
              <a:t> down on post-its, on the board, etc.</a:t>
            </a:r>
          </a:p>
          <a:p>
            <a:r>
              <a:rPr lang="en-US" baseline="0" dirty="0" smtClean="0"/>
              <a:t>Make sure they remain accessible for the @Stake and Engagement Game activity later in the workshop.</a:t>
            </a:r>
            <a:endParaRPr lang="en-US" dirty="0"/>
          </a:p>
        </p:txBody>
      </p:sp>
      <p:sp>
        <p:nvSpPr>
          <p:cNvPr id="4" name="Slide Number Placeholder 3"/>
          <p:cNvSpPr>
            <a:spLocks noGrp="1"/>
          </p:cNvSpPr>
          <p:nvPr>
            <p:ph type="sldNum" sz="quarter" idx="10"/>
          </p:nvPr>
        </p:nvSpPr>
        <p:spPr/>
        <p:txBody>
          <a:bodyPr/>
          <a:lstStyle/>
          <a:p>
            <a:pPr>
              <a:defRPr/>
            </a:pPr>
            <a:fld id="{CEE19143-E48F-6245-914E-BDD386B95A92}" type="slidenum">
              <a:rPr lang="en-GB" smtClean="0"/>
              <a:pPr>
                <a:defRPr/>
              </a:pPr>
              <a:t>3</a:t>
            </a:fld>
            <a:endParaRPr lang="en-GB"/>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6288" y="765175"/>
            <a:ext cx="5546725" cy="38401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EE19143-E48F-6245-914E-BDD386B95A92}" type="slidenum">
              <a:rPr lang="en-GB" smtClean="0"/>
              <a:pPr>
                <a:defRPr/>
              </a:pPr>
              <a:t>35</a:t>
            </a:fld>
            <a:endParaRPr lang="en-GB"/>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6288" y="765175"/>
            <a:ext cx="5546725" cy="3840163"/>
          </a:xfrm>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pPr>
              <a:defRPr/>
            </a:pPr>
            <a:fld id="{CEE19143-E48F-6245-914E-BDD386B95A92}" type="slidenum">
              <a:rPr lang="en-GB" smtClean="0"/>
              <a:pPr>
                <a:defRPr/>
              </a:pPr>
              <a:t>39</a:t>
            </a:fld>
            <a:endParaRPr lang="en-GB"/>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strategy isn’t required, but it’s helpful.</a:t>
            </a:r>
            <a:endParaRPr lang="en-US" dirty="0"/>
          </a:p>
        </p:txBody>
      </p:sp>
      <p:sp>
        <p:nvSpPr>
          <p:cNvPr id="4" name="Slide Number Placeholder 3"/>
          <p:cNvSpPr>
            <a:spLocks noGrp="1"/>
          </p:cNvSpPr>
          <p:nvPr>
            <p:ph type="sldNum" sz="quarter" idx="10"/>
          </p:nvPr>
        </p:nvSpPr>
        <p:spPr/>
        <p:txBody>
          <a:bodyPr/>
          <a:lstStyle/>
          <a:p>
            <a:pPr>
              <a:defRPr/>
            </a:pPr>
            <a:fld id="{CEE19143-E48F-6245-914E-BDD386B95A92}" type="slidenum">
              <a:rPr lang="en-GB" smtClean="0"/>
              <a:pPr>
                <a:defRPr/>
              </a:pPr>
              <a:t>40</a:t>
            </a:fld>
            <a:endParaRPr lang="en-GB"/>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6288" y="765175"/>
            <a:ext cx="5546725" cy="3840163"/>
          </a:xfrm>
        </p:spPr>
      </p:sp>
      <p:sp>
        <p:nvSpPr>
          <p:cNvPr id="3" name="Notes Placeholder 2"/>
          <p:cNvSpPr>
            <a:spLocks noGrp="1"/>
          </p:cNvSpPr>
          <p:nvPr>
            <p:ph type="body" idx="1"/>
          </p:nvPr>
        </p:nvSpPr>
        <p:spPr/>
        <p:txBody>
          <a:bodyPr>
            <a:normAutofit/>
          </a:bodyPr>
          <a:lstStyle/>
          <a:p>
            <a:r>
              <a:rPr lang="en-US" dirty="0" smtClean="0"/>
              <a:t>Groups split into the break rooms</a:t>
            </a:r>
          </a:p>
          <a:p>
            <a:r>
              <a:rPr lang="en-US" dirty="0" smtClean="0"/>
              <a:t>Then</a:t>
            </a:r>
            <a:r>
              <a:rPr lang="en-US" baseline="0" dirty="0" smtClean="0"/>
              <a:t> after the pitches, all groups reconvene in the main room</a:t>
            </a:r>
            <a:endParaRPr lang="en-US" dirty="0" smtClean="0"/>
          </a:p>
        </p:txBody>
      </p:sp>
      <p:sp>
        <p:nvSpPr>
          <p:cNvPr id="4" name="Slide Number Placeholder 3"/>
          <p:cNvSpPr>
            <a:spLocks noGrp="1"/>
          </p:cNvSpPr>
          <p:nvPr>
            <p:ph type="sldNum" sz="quarter" idx="10"/>
          </p:nvPr>
        </p:nvSpPr>
        <p:spPr/>
        <p:txBody>
          <a:bodyPr/>
          <a:lstStyle/>
          <a:p>
            <a:pPr>
              <a:defRPr/>
            </a:pPr>
            <a:fld id="{CEE19143-E48F-6245-914E-BDD386B95A92}" type="slidenum">
              <a:rPr lang="en-GB" smtClean="0"/>
              <a:pPr>
                <a:defRPr/>
              </a:pPr>
              <a:t>41</a:t>
            </a:fld>
            <a:endParaRPr lang="en-GB"/>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EE19143-E48F-6245-914E-BDD386B95A92}" type="slidenum">
              <a:rPr lang="en-GB" smtClean="0"/>
              <a:pPr>
                <a:defRPr/>
              </a:pPr>
              <a:t>42</a:t>
            </a:fld>
            <a:endParaRPr lang="en-GB"/>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smtClean="0"/>
              <a:t>Whole</a:t>
            </a:r>
            <a:r>
              <a:rPr lang="en-US" sz="1200" baseline="0" dirty="0" smtClean="0"/>
              <a:t> group discussion</a:t>
            </a:r>
            <a:r>
              <a:rPr lang="en-US" sz="1200" baseline="0" dirty="0" smtClean="0"/>
              <a:t>, led by facilitator</a:t>
            </a:r>
            <a:r>
              <a:rPr lang="en-US" sz="1200" baseline="0" dirty="0" smtClean="0"/>
              <a:t>.</a:t>
            </a:r>
          </a:p>
          <a:p>
            <a:endParaRPr lang="en-US" sz="120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aseline="0" dirty="0" smtClean="0"/>
              <a:t>If you enjoyed this, check out</a:t>
            </a:r>
            <a:r>
              <a:rPr lang="en-US" dirty="0" smtClean="0"/>
              <a:t> </a:t>
            </a:r>
            <a:r>
              <a:rPr lang="en-US" dirty="0" err="1" smtClean="0"/>
              <a:t>alpha.projectmash.org</a:t>
            </a:r>
            <a:r>
              <a:rPr lang="en-US" dirty="0" smtClean="0"/>
              <a:t>,</a:t>
            </a:r>
            <a:r>
              <a:rPr lang="en-US" baseline="0" dirty="0" smtClean="0"/>
              <a:t> and look for the project</a:t>
            </a:r>
            <a:r>
              <a:rPr lang="en-US" sz="1200" baseline="0" dirty="0" smtClean="0"/>
              <a:t>, “Play to Engage”</a:t>
            </a:r>
            <a:endParaRPr lang="en-US" sz="1200" dirty="0" smtClean="0"/>
          </a:p>
        </p:txBody>
      </p:sp>
      <p:sp>
        <p:nvSpPr>
          <p:cNvPr id="4" name="Slide Number Placeholder 3"/>
          <p:cNvSpPr>
            <a:spLocks noGrp="1"/>
          </p:cNvSpPr>
          <p:nvPr>
            <p:ph type="sldNum" sz="quarter" idx="10"/>
          </p:nvPr>
        </p:nvSpPr>
        <p:spPr/>
        <p:txBody>
          <a:bodyPr/>
          <a:lstStyle/>
          <a:p>
            <a:pPr>
              <a:defRPr/>
            </a:pPr>
            <a:fld id="{CEE19143-E48F-6245-914E-BDD386B95A92}" type="slidenum">
              <a:rPr lang="en-GB" smtClean="0"/>
              <a:pPr>
                <a:defRPr/>
              </a:pPr>
              <a:t>43</a:t>
            </a:fld>
            <a:endParaRPr lang="en-GB"/>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6288" y="765175"/>
            <a:ext cx="5546725" cy="3840163"/>
          </a:xfrm>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CEE19143-E48F-6245-914E-BDD386B95A92}" type="slidenum">
              <a:rPr lang="en-GB" smtClean="0"/>
              <a:pPr>
                <a:defRPr/>
              </a:pPr>
              <a:t>44</a:t>
            </a:fld>
            <a:endParaRPr lang="en-GB"/>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6288" y="765175"/>
            <a:ext cx="5546725" cy="3840163"/>
          </a:xfrm>
        </p:spPr>
      </p:sp>
      <p:sp>
        <p:nvSpPr>
          <p:cNvPr id="3" name="Notes Placeholder 2"/>
          <p:cNvSpPr>
            <a:spLocks noGrp="1"/>
          </p:cNvSpPr>
          <p:nvPr>
            <p:ph type="body" idx="1"/>
          </p:nvPr>
        </p:nvSpPr>
        <p:spPr/>
        <p:txBody>
          <a:bodyPr>
            <a:normAutofit/>
          </a:bodyPr>
          <a:lstStyle/>
          <a:p>
            <a:r>
              <a:rPr lang="en-US" sz="1200" i="0" kern="1200" baseline="0" dirty="0" smtClean="0">
                <a:solidFill>
                  <a:schemeClr val="tx1"/>
                </a:solidFill>
              </a:rPr>
              <a:t>Can Wars, How Well Can You Spell, and the games you just created are all examples of engagement games.</a:t>
            </a:r>
            <a:endParaRPr lang="en-US" sz="1200" i="0" kern="1200" baseline="0" dirty="0" smtClean="0">
              <a:solidFill>
                <a:schemeClr val="tx1"/>
              </a:solidFill>
            </a:endParaRPr>
          </a:p>
        </p:txBody>
      </p:sp>
      <p:sp>
        <p:nvSpPr>
          <p:cNvPr id="4" name="Slide Number Placeholder 3"/>
          <p:cNvSpPr>
            <a:spLocks noGrp="1"/>
          </p:cNvSpPr>
          <p:nvPr>
            <p:ph type="sldNum" sz="quarter" idx="10"/>
          </p:nvPr>
        </p:nvSpPr>
        <p:spPr/>
        <p:txBody>
          <a:bodyPr/>
          <a:lstStyle/>
          <a:p>
            <a:pPr>
              <a:defRPr/>
            </a:pPr>
            <a:fld id="{CEE19143-E48F-6245-914E-BDD386B95A92}" type="slidenum">
              <a:rPr lang="en-GB" smtClean="0"/>
              <a:pPr>
                <a:defRPr/>
              </a:pPr>
              <a:t>45</a:t>
            </a:fld>
            <a:endParaRPr lang="en-GB"/>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6288" y="765175"/>
            <a:ext cx="5546725" cy="3840163"/>
          </a:xfrm>
        </p:spPr>
      </p:sp>
      <p:sp>
        <p:nvSpPr>
          <p:cNvPr id="3" name="Notes Placeholder 2"/>
          <p:cNvSpPr>
            <a:spLocks noGrp="1"/>
          </p:cNvSpPr>
          <p:nvPr>
            <p:ph type="body" idx="1"/>
          </p:nvPr>
        </p:nvSpPr>
        <p:spPr/>
        <p:txBody>
          <a:bodyPr>
            <a:normAutofit/>
          </a:bodyPr>
          <a:lstStyle/>
          <a:p>
            <a:r>
              <a:rPr lang="en-US" dirty="0" smtClean="0"/>
              <a:t>Whole</a:t>
            </a:r>
            <a:r>
              <a:rPr lang="en-US" baseline="0" dirty="0" smtClean="0"/>
              <a:t> group discussion about the challenges of implementing engagement </a:t>
            </a:r>
            <a:r>
              <a:rPr lang="en-US" baseline="0" dirty="0" smtClean="0"/>
              <a:t>games as an approach to learning </a:t>
            </a:r>
            <a:r>
              <a:rPr lang="en-US" baseline="0" dirty="0" smtClean="0"/>
              <a:t>at your school.</a:t>
            </a:r>
            <a:endParaRPr lang="en-US" dirty="0"/>
          </a:p>
        </p:txBody>
      </p:sp>
      <p:sp>
        <p:nvSpPr>
          <p:cNvPr id="4" name="Slide Number Placeholder 3"/>
          <p:cNvSpPr>
            <a:spLocks noGrp="1"/>
          </p:cNvSpPr>
          <p:nvPr>
            <p:ph type="sldNum" sz="quarter" idx="10"/>
          </p:nvPr>
        </p:nvSpPr>
        <p:spPr/>
        <p:txBody>
          <a:bodyPr/>
          <a:lstStyle/>
          <a:p>
            <a:pPr>
              <a:defRPr/>
            </a:pPr>
            <a:fld id="{CEE19143-E48F-6245-914E-BDD386B95A92}" type="slidenum">
              <a:rPr lang="en-GB" smtClean="0"/>
              <a:pPr>
                <a:defRPr/>
              </a:pPr>
              <a:t>47</a:t>
            </a:fld>
            <a:endParaRPr lang="en-GB"/>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8350"/>
            <a:ext cx="5540375" cy="3836988"/>
          </a:xfrm>
        </p:spPr>
      </p:sp>
      <p:sp>
        <p:nvSpPr>
          <p:cNvPr id="3" name="Notes Placeholder 2"/>
          <p:cNvSpPr>
            <a:spLocks noGrp="1"/>
          </p:cNvSpPr>
          <p:nvPr>
            <p:ph type="body" idx="1"/>
          </p:nvPr>
        </p:nvSpPr>
        <p:spPr/>
        <p:txBody>
          <a:bodyPr/>
          <a:lstStyle/>
          <a:p>
            <a:r>
              <a:rPr lang="en-US" dirty="0" smtClean="0"/>
              <a:t>Engagement Games and other approach to learning are featured on</a:t>
            </a:r>
            <a:r>
              <a:rPr lang="en-US" baseline="0" dirty="0" smtClean="0"/>
              <a:t> </a:t>
            </a:r>
            <a:r>
              <a:rPr lang="en-US" dirty="0" smtClean="0"/>
              <a:t>Project MASH, </a:t>
            </a:r>
            <a:r>
              <a:rPr lang="en-US" dirty="0" smtClean="0"/>
              <a:t>an online</a:t>
            </a:r>
            <a:r>
              <a:rPr lang="en-US" baseline="0" dirty="0" smtClean="0"/>
              <a:t> platform for teachers and students. It’s dedicated to being a source of learning experiences that involve real world problems and ways to solve them</a:t>
            </a:r>
            <a:r>
              <a:rPr lang="en-US" baseline="0" dirty="0" smtClean="0"/>
              <a:t>.</a:t>
            </a:r>
          </a:p>
          <a:p>
            <a:endParaRPr lang="en-US" baseline="0" dirty="0" smtClean="0"/>
          </a:p>
          <a:p>
            <a:r>
              <a:rPr lang="en-US" baseline="0" dirty="0" smtClean="0"/>
              <a:t>Project MASH is an initiative of the Pearson Foundation and the New Learning Institute. MASH has funded a range of community partners, including the Engagement Lab, to share their unique approaches to learning with a broader audience of teachers and students.</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227858044"/>
      </p:ext>
    </p:extLst>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6288" y="765175"/>
            <a:ext cx="5546725" cy="3840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B5ADFF-81A9-5740-8E98-8AB061935DDF}" type="slidenum">
              <a:rPr lang="en-US" smtClean="0"/>
              <a:pPr/>
              <a:t>5</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660735443"/>
      </p:ext>
    </p:extLst>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8350"/>
            <a:ext cx="5540375" cy="3836988"/>
          </a:xfrm>
        </p:spPr>
      </p:sp>
      <p:sp>
        <p:nvSpPr>
          <p:cNvPr id="3" name="Notes Placeholder 2"/>
          <p:cNvSpPr>
            <a:spLocks noGrp="1"/>
          </p:cNvSpPr>
          <p:nvPr>
            <p:ph type="body" idx="1"/>
          </p:nvPr>
        </p:nvSpPr>
        <p:spPr/>
        <p:txBody>
          <a:bodyPr/>
          <a:lstStyle/>
          <a:p>
            <a:r>
              <a:rPr lang="en-US" dirty="0" smtClean="0"/>
              <a:t>Project MASH includes</a:t>
            </a:r>
            <a:r>
              <a:rPr lang="en-US" baseline="0" dirty="0" smtClean="0"/>
              <a:t> projects and activities that are classroom-ready and that connect with the Common Core. </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813131679"/>
      </p:ext>
    </p:extLst>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768350"/>
            <a:ext cx="5540375" cy="3836988"/>
          </a:xfrm>
        </p:spPr>
      </p:sp>
      <p:sp>
        <p:nvSpPr>
          <p:cNvPr id="3" name="Notes Placeholder 2"/>
          <p:cNvSpPr>
            <a:spLocks noGrp="1"/>
          </p:cNvSpPr>
          <p:nvPr>
            <p:ph type="body" idx="1"/>
          </p:nvPr>
        </p:nvSpPr>
        <p:spPr/>
        <p:txBody>
          <a:bodyPr/>
          <a:lstStyle/>
          <a:p>
            <a:r>
              <a:rPr lang="en-US" dirty="0" smtClean="0"/>
              <a:t>Projec</a:t>
            </a:r>
            <a:r>
              <a:rPr lang="en-US" baseline="0" dirty="0" smtClean="0"/>
              <a:t>t MASH also houses engagement strategy toolkits that include</a:t>
            </a:r>
            <a:r>
              <a:rPr lang="en-US" baseline="0" dirty="0" smtClean="0"/>
              <a:t> a description of the approach, </a:t>
            </a:r>
            <a:r>
              <a:rPr lang="en-US" baseline="0" dirty="0" smtClean="0"/>
              <a:t>planning &amp; assessment tools, and PPT decks that you can download to share the approach with others</a:t>
            </a:r>
            <a:r>
              <a:rPr lang="en-US" baseline="0" dirty="0" smtClean="0"/>
              <a:t>.</a:t>
            </a:r>
            <a:endParaRPr lang="en-US" baseline="0" dirty="0" smtClean="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786376053"/>
      </p:ext>
    </p:extLst>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6288" y="765175"/>
            <a:ext cx="5546725" cy="38401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EE19143-E48F-6245-914E-BDD386B95A92}" type="slidenum">
              <a:rPr lang="en-GB" smtClean="0"/>
              <a:pPr>
                <a:defRPr/>
              </a:pPr>
              <a:t>51</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6288" y="765175"/>
            <a:ext cx="5546725" cy="3840163"/>
          </a:xfrm>
        </p:spPr>
      </p:sp>
      <p:sp>
        <p:nvSpPr>
          <p:cNvPr id="3" name="Notes Placeholder 2"/>
          <p:cNvSpPr>
            <a:spLocks noGrp="1"/>
          </p:cNvSpPr>
          <p:nvPr>
            <p:ph type="body" idx="1"/>
          </p:nvPr>
        </p:nvSpPr>
        <p:spPr/>
        <p:txBody>
          <a:bodyPr/>
          <a:lstStyle/>
          <a:p>
            <a:endParaRPr lang="en-US" sz="1200" dirty="0" smtClean="0">
              <a:latin typeface="Times New Roman"/>
              <a:cs typeface="Times New Roman"/>
            </a:endParaRPr>
          </a:p>
          <a:p>
            <a:r>
              <a:rPr lang="en-US" sz="1200" dirty="0" smtClean="0">
                <a:latin typeface="Times New Roman"/>
                <a:cs typeface="Times New Roman"/>
              </a:rPr>
              <a:t>When the process is meaningful in and of itself,</a:t>
            </a:r>
            <a:r>
              <a:rPr lang="en-US" sz="1200" baseline="0" dirty="0" smtClean="0">
                <a:latin typeface="Times New Roman"/>
                <a:cs typeface="Times New Roman"/>
              </a:rPr>
              <a:t> enjoyable in and of itself, valuable in and of itself.</a:t>
            </a:r>
          </a:p>
          <a:p>
            <a:endParaRPr lang="en-US" sz="1200" dirty="0" smtClean="0">
              <a:latin typeface="Times New Roman"/>
              <a:cs typeface="Times New Roman"/>
            </a:endParaRPr>
          </a:p>
          <a:p>
            <a:r>
              <a:rPr lang="en-US" sz="1200" dirty="0" smtClean="0">
                <a:latin typeface="Times New Roman"/>
                <a:cs typeface="Times New Roman"/>
              </a:rPr>
              <a:t>An important feature of play is that while</a:t>
            </a:r>
            <a:r>
              <a:rPr lang="en-US" sz="1200" baseline="0" dirty="0" smtClean="0">
                <a:latin typeface="Times New Roman"/>
                <a:cs typeface="Times New Roman"/>
              </a:rPr>
              <a:t> being marked off from reality, it can also</a:t>
            </a:r>
            <a:r>
              <a:rPr lang="en-US" sz="1200" dirty="0" smtClean="0">
                <a:latin typeface="Times New Roman"/>
                <a:cs typeface="Times New Roman"/>
              </a:rPr>
              <a:t> augment</a:t>
            </a:r>
            <a:r>
              <a:rPr lang="en-US" sz="1200" baseline="0" dirty="0" smtClean="0">
                <a:latin typeface="Times New Roman"/>
                <a:cs typeface="Times New Roman"/>
              </a:rPr>
              <a:t> reality: It can help us generate new ideas and perspectives. It can leave us feeling refreshed. But it creates a safe space for failure</a:t>
            </a:r>
            <a:endParaRPr lang="en-US" sz="1200" dirty="0" smtClean="0">
              <a:latin typeface="Times New Roman"/>
              <a:cs typeface="Times New Roman"/>
            </a:endParaRPr>
          </a:p>
          <a:p>
            <a:endParaRPr lang="en-US" dirty="0"/>
          </a:p>
        </p:txBody>
      </p:sp>
      <p:sp>
        <p:nvSpPr>
          <p:cNvPr id="4" name="Slide Number Placeholder 3"/>
          <p:cNvSpPr>
            <a:spLocks noGrp="1"/>
          </p:cNvSpPr>
          <p:nvPr>
            <p:ph type="sldNum" sz="quarter" idx="10"/>
          </p:nvPr>
        </p:nvSpPr>
        <p:spPr/>
        <p:txBody>
          <a:bodyPr/>
          <a:lstStyle/>
          <a:p>
            <a:fld id="{C3B5ADFF-81A9-5740-8E98-8AB061935DDF}" type="slidenum">
              <a:rPr lang="en-US" smtClean="0"/>
              <a:pPr/>
              <a:t>6</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660735443"/>
      </p:ext>
    </p:extLst>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6288" y="765175"/>
            <a:ext cx="5546725" cy="3840163"/>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So how do we recognize play?</a:t>
            </a:r>
          </a:p>
          <a:p>
            <a:endParaRPr lang="en-US" baseline="0" dirty="0" smtClean="0"/>
          </a:p>
        </p:txBody>
      </p:sp>
      <p:sp>
        <p:nvSpPr>
          <p:cNvPr id="4" name="Slide Number Placeholder 3"/>
          <p:cNvSpPr>
            <a:spLocks noGrp="1"/>
          </p:cNvSpPr>
          <p:nvPr>
            <p:ph type="sldNum" sz="quarter" idx="10"/>
          </p:nvPr>
        </p:nvSpPr>
        <p:spPr/>
        <p:txBody>
          <a:bodyPr/>
          <a:lstStyle/>
          <a:p>
            <a:fld id="{C3B5ADFF-81A9-5740-8E98-8AB061935DDF}" type="slidenum">
              <a:rPr lang="en-US" smtClean="0"/>
              <a:pPr/>
              <a:t>7</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010045080"/>
      </p:ext>
    </p:extLst>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6288" y="765175"/>
            <a:ext cx="5546725" cy="3840163"/>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Play is a great resource to harness for learning, and games help structure the play around certain goals, rules of behavior, and room for student choice.</a:t>
            </a:r>
          </a:p>
        </p:txBody>
      </p:sp>
      <p:sp>
        <p:nvSpPr>
          <p:cNvPr id="4" name="Slide Number Placeholder 3"/>
          <p:cNvSpPr>
            <a:spLocks noGrp="1"/>
          </p:cNvSpPr>
          <p:nvPr>
            <p:ph type="sldNum" sz="quarter" idx="10"/>
          </p:nvPr>
        </p:nvSpPr>
        <p:spPr/>
        <p:txBody>
          <a:bodyPr/>
          <a:lstStyle/>
          <a:p>
            <a:pPr>
              <a:defRPr/>
            </a:pPr>
            <a:fld id="{CEE19143-E48F-6245-914E-BDD386B95A92}" type="slidenum">
              <a:rPr lang="en-GB" smtClean="0"/>
              <a:pPr>
                <a:defRPr/>
              </a:pPr>
              <a:t>8</a:t>
            </a:fld>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6288" y="765175"/>
            <a:ext cx="5546725" cy="3840163"/>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Some players are initially motivated by the external rewards; others, by the strategy, or the collaboration, or the moment-to-moment intensity of game play.</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And ultimately, a good game uses extrinsic motivations (rewards) not to compel certain behaviors, but to compel intrinsic motivations to align with the activity. A good game simply motivates players to take ownership of the activity and their role in it.</a:t>
            </a:r>
          </a:p>
        </p:txBody>
      </p:sp>
      <p:sp>
        <p:nvSpPr>
          <p:cNvPr id="4" name="Slide Number Placeholder 3"/>
          <p:cNvSpPr>
            <a:spLocks noGrp="1"/>
          </p:cNvSpPr>
          <p:nvPr>
            <p:ph type="sldNum" sz="quarter" idx="10"/>
          </p:nvPr>
        </p:nvSpPr>
        <p:spPr/>
        <p:txBody>
          <a:bodyPr/>
          <a:lstStyle/>
          <a:p>
            <a:pPr>
              <a:defRPr/>
            </a:pPr>
            <a:fld id="{CEE19143-E48F-6245-914E-BDD386B95A92}" type="slidenum">
              <a:rPr lang="en-GB" smtClean="0"/>
              <a:pPr>
                <a:defRPr/>
              </a:pPr>
              <a:t>9</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6288" y="765175"/>
            <a:ext cx="5546725" cy="3840163"/>
          </a:xfrm>
        </p:spPr>
      </p:sp>
      <p:sp>
        <p:nvSpPr>
          <p:cNvPr id="3" name="Notes Placeholder 2"/>
          <p:cNvSpPr>
            <a:spLocks noGrp="1"/>
          </p:cNvSpPr>
          <p:nvPr>
            <p:ph type="body" idx="1"/>
          </p:nvPr>
        </p:nvSpPr>
        <p:spPr/>
        <p:txBody>
          <a:bodyPr>
            <a:normAutofit/>
          </a:bodyPr>
          <a:lstStyle/>
          <a:p>
            <a:r>
              <a:rPr lang="en-US" baseline="0" dirty="0" smtClean="0"/>
              <a:t>You literally can’t progress in any game unless you’ve experimented with a way of playing, reflected on mistakes, and attempted to apply what you’ve learned in order to get better, and get past the next challenge. In short, you can’t play a game without learning.</a:t>
            </a:r>
          </a:p>
          <a:p>
            <a:r>
              <a:rPr lang="en-US" baseline="0" dirty="0" smtClean="0"/>
              <a:t>Later we will go into how to align the learning that take place in game with learning about the real world. But for now, to think on a less philosophical and more practical way about good game design…[see next slide]</a:t>
            </a:r>
            <a:endParaRPr lang="en-US" dirty="0"/>
          </a:p>
        </p:txBody>
      </p:sp>
      <p:sp>
        <p:nvSpPr>
          <p:cNvPr id="4" name="Slide Number Placeholder 3"/>
          <p:cNvSpPr>
            <a:spLocks noGrp="1"/>
          </p:cNvSpPr>
          <p:nvPr>
            <p:ph type="sldNum" sz="quarter" idx="10"/>
          </p:nvPr>
        </p:nvSpPr>
        <p:spPr/>
        <p:txBody>
          <a:bodyPr/>
          <a:lstStyle/>
          <a:p>
            <a:pPr>
              <a:defRPr/>
            </a:pPr>
            <a:fld id="{CEE19143-E48F-6245-914E-BDD386B95A92}" type="slidenum">
              <a:rPr lang="en-GB" smtClean="0"/>
              <a:pPr>
                <a:defRPr/>
              </a:pPr>
              <a:t>10</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76536" y="3068967"/>
            <a:ext cx="8426202" cy="1362075"/>
          </a:xfrm>
        </p:spPr>
        <p:txBody>
          <a:bodyPr/>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76536" y="1568781"/>
            <a:ext cx="8426202"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5" name="Rectangle 11"/>
          <p:cNvSpPr>
            <a:spLocks noGrp="1" noChangeArrowheads="1"/>
          </p:cNvSpPr>
          <p:nvPr>
            <p:ph type="sldNum" sz="quarter" idx="11"/>
          </p:nvPr>
        </p:nvSpPr>
        <p:spPr>
          <a:ln/>
        </p:spPr>
        <p:txBody>
          <a:bodyPr/>
          <a:lstStyle>
            <a:lvl1pPr>
              <a:defRPr/>
            </a:lvl1pPr>
          </a:lstStyle>
          <a:p>
            <a:pPr>
              <a:defRPr/>
            </a:pPr>
            <a:fld id="{E89DD631-4710-B94F-920D-C8D4B892D770}" type="slidenum">
              <a:rPr lang="en-GB"/>
              <a:pPr>
                <a:defRPr/>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4800600"/>
            <a:ext cx="59436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Drag picture to placeholder or click icon to add</a:t>
            </a:r>
          </a:p>
        </p:txBody>
      </p:sp>
      <p:sp>
        <p:nvSpPr>
          <p:cNvPr id="4" name="Text Placeholder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Rectangle 11"/>
          <p:cNvSpPr>
            <a:spLocks noGrp="1" noChangeArrowheads="1"/>
          </p:cNvSpPr>
          <p:nvPr>
            <p:ph type="sldNum" sz="quarter" idx="11"/>
          </p:nvPr>
        </p:nvSpPr>
        <p:spPr>
          <a:ln/>
        </p:spPr>
        <p:txBody>
          <a:bodyPr/>
          <a:lstStyle>
            <a:lvl1pPr>
              <a:defRPr/>
            </a:lvl1pPr>
          </a:lstStyle>
          <a:p>
            <a:pPr>
              <a:defRPr/>
            </a:pPr>
            <a:fld id="{1B5E4B79-75FC-3744-B976-949758A7487F}" type="slidenum">
              <a:rPr lang="en-GB"/>
              <a:pPr>
                <a:defRPr/>
              </a:pPr>
              <a:t>‹#›</a:t>
            </a:fld>
            <a:endParaRPr lang="en-GB"/>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388573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51695" y="2997013"/>
            <a:ext cx="3259005" cy="116205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hasCustomPrompt="1"/>
          </p:nvPr>
        </p:nvSpPr>
        <p:spPr>
          <a:xfrm>
            <a:off x="3872972" y="273051"/>
            <a:ext cx="5537729" cy="1281301"/>
          </a:xfrm>
        </p:spPr>
        <p:txBody>
          <a:bodyPr>
            <a:normAutofit/>
          </a:bodyPr>
          <a:lstStyle>
            <a:lvl1pPr marL="0" indent="0">
              <a:buNone/>
              <a:defRPr sz="6100">
                <a:solidFill>
                  <a:schemeClr val="tx1">
                    <a:lumMod val="50000"/>
                    <a:lumOff val="50000"/>
                  </a:schemeClr>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ENGAGEMENT</a:t>
            </a:r>
            <a:endParaRPr lang="en-US" dirty="0"/>
          </a:p>
        </p:txBody>
      </p:sp>
      <p:sp>
        <p:nvSpPr>
          <p:cNvPr id="4" name="Text Placeholder 3"/>
          <p:cNvSpPr>
            <a:spLocks noGrp="1"/>
          </p:cNvSpPr>
          <p:nvPr>
            <p:ph type="body" sz="half" idx="2"/>
          </p:nvPr>
        </p:nvSpPr>
        <p:spPr>
          <a:xfrm>
            <a:off x="3872975" y="1800589"/>
            <a:ext cx="3259005" cy="3171356"/>
          </a:xfrm>
        </p:spPr>
        <p:txBody>
          <a:bodyPr/>
          <a:lstStyle>
            <a:lvl1pPr marL="0" indent="0">
              <a:buNone/>
              <a:defRPr sz="1400"/>
            </a:lvl1pPr>
            <a:lvl2pPr marL="457145" indent="0">
              <a:buNone/>
              <a:defRPr sz="1200"/>
            </a:lvl2pPr>
            <a:lvl3pPr marL="914291" indent="0">
              <a:buNone/>
              <a:defRPr sz="1000"/>
            </a:lvl3pPr>
            <a:lvl4pPr marL="1371436" indent="0">
              <a:buNone/>
              <a:defRPr sz="900"/>
            </a:lvl4pPr>
            <a:lvl5pPr marL="1828582" indent="0">
              <a:buNone/>
              <a:defRPr sz="900"/>
            </a:lvl5pPr>
            <a:lvl6pPr marL="2285727" indent="0">
              <a:buNone/>
              <a:defRPr sz="900"/>
            </a:lvl6pPr>
            <a:lvl7pPr marL="2742873" indent="0">
              <a:buNone/>
              <a:defRPr sz="900"/>
            </a:lvl7pPr>
            <a:lvl8pPr marL="3200019" indent="0">
              <a:buNone/>
              <a:defRPr sz="900"/>
            </a:lvl8pPr>
            <a:lvl9pPr marL="3657165"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95300" y="6356359"/>
            <a:ext cx="2311400" cy="365125"/>
          </a:xfrm>
          <a:prstGeom prst="rect">
            <a:avLst/>
          </a:prstGeom>
        </p:spPr>
        <p:txBody>
          <a:bodyPr/>
          <a:lstStyle/>
          <a:p>
            <a:endParaRPr lang="en-US"/>
          </a:p>
        </p:txBody>
      </p:sp>
      <p:sp>
        <p:nvSpPr>
          <p:cNvPr id="6" name="Footer Placeholder 5"/>
          <p:cNvSpPr>
            <a:spLocks noGrp="1"/>
          </p:cNvSpPr>
          <p:nvPr>
            <p:ph type="ftr" sz="quarter" idx="11"/>
          </p:nvPr>
        </p:nvSpPr>
        <p:spPr>
          <a:xfrm>
            <a:off x="3384550" y="6356359"/>
            <a:ext cx="3136900"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245B7745-3136-6347-80F2-489E778F2D8B}"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994793814"/>
      </p:ext>
    </p:extLst>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2505" y="4406910"/>
            <a:ext cx="8420100" cy="1362075"/>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82505" y="2906722"/>
            <a:ext cx="8420100" cy="1500187"/>
          </a:xfrm>
        </p:spPr>
        <p:txBody>
          <a:bodyPr anchor="b"/>
          <a:lstStyle>
            <a:lvl1pPr marL="0" indent="0">
              <a:buNone/>
              <a:defRPr sz="2000">
                <a:solidFill>
                  <a:schemeClr val="tx1">
                    <a:tint val="75000"/>
                  </a:schemeClr>
                </a:solidFill>
              </a:defRPr>
            </a:lvl1pPr>
            <a:lvl2pPr marL="457145" indent="0">
              <a:buNone/>
              <a:defRPr sz="1800">
                <a:solidFill>
                  <a:schemeClr val="tx1">
                    <a:tint val="75000"/>
                  </a:schemeClr>
                </a:solidFill>
              </a:defRPr>
            </a:lvl2pPr>
            <a:lvl3pPr marL="914291" indent="0">
              <a:buNone/>
              <a:defRPr sz="1700">
                <a:solidFill>
                  <a:schemeClr val="tx1">
                    <a:tint val="75000"/>
                  </a:schemeClr>
                </a:solidFill>
              </a:defRPr>
            </a:lvl3pPr>
            <a:lvl4pPr marL="1371436" indent="0">
              <a:buNone/>
              <a:defRPr sz="1400">
                <a:solidFill>
                  <a:schemeClr val="tx1">
                    <a:tint val="75000"/>
                  </a:schemeClr>
                </a:solidFill>
              </a:defRPr>
            </a:lvl4pPr>
            <a:lvl5pPr marL="1828582" indent="0">
              <a:buNone/>
              <a:defRPr sz="1400">
                <a:solidFill>
                  <a:schemeClr val="tx1">
                    <a:tint val="75000"/>
                  </a:schemeClr>
                </a:solidFill>
              </a:defRPr>
            </a:lvl5pPr>
            <a:lvl6pPr marL="2285727" indent="0">
              <a:buNone/>
              <a:defRPr sz="1400">
                <a:solidFill>
                  <a:schemeClr val="tx1">
                    <a:tint val="75000"/>
                  </a:schemeClr>
                </a:solidFill>
              </a:defRPr>
            </a:lvl6pPr>
            <a:lvl7pPr marL="2742873" indent="0">
              <a:buNone/>
              <a:defRPr sz="1400">
                <a:solidFill>
                  <a:schemeClr val="tx1">
                    <a:tint val="75000"/>
                  </a:schemeClr>
                </a:solidFill>
              </a:defRPr>
            </a:lvl7pPr>
            <a:lvl8pPr marL="3200019" indent="0">
              <a:buNone/>
              <a:defRPr sz="1400">
                <a:solidFill>
                  <a:schemeClr val="tx1">
                    <a:tint val="75000"/>
                  </a:schemeClr>
                </a:solidFill>
              </a:defRPr>
            </a:lvl8pPr>
            <a:lvl9pPr marL="3657165"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95300" y="6356359"/>
            <a:ext cx="2311400" cy="365125"/>
          </a:xfrm>
          <a:prstGeom prst="rect">
            <a:avLst/>
          </a:prstGeom>
        </p:spPr>
        <p:txBody>
          <a:bodyPr/>
          <a:lstStyle/>
          <a:p>
            <a:endParaRPr lang="en-US"/>
          </a:p>
        </p:txBody>
      </p:sp>
      <p:sp>
        <p:nvSpPr>
          <p:cNvPr id="5" name="Footer Placeholder 4"/>
          <p:cNvSpPr>
            <a:spLocks noGrp="1"/>
          </p:cNvSpPr>
          <p:nvPr>
            <p:ph type="ftr" sz="quarter" idx="11"/>
          </p:nvPr>
        </p:nvSpPr>
        <p:spPr>
          <a:xfrm>
            <a:off x="3384550" y="6356359"/>
            <a:ext cx="31369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45B7745-3136-6347-80F2-489E778F2D8B}"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760307682"/>
      </p:ext>
    </p:extLst>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95300" y="6356357"/>
            <a:ext cx="2311400" cy="365125"/>
          </a:xfrm>
          <a:prstGeom prst="rect">
            <a:avLst/>
          </a:prstGeom>
        </p:spPr>
        <p:txBody>
          <a:bodyPr/>
          <a:lstStyle/>
          <a:p>
            <a:fld id="{2A6E6121-203E-F34D-BA73-6E96CC8AEAAC}" type="datetimeFigureOut">
              <a:rPr lang="en-US" smtClean="0"/>
              <a:pPr/>
              <a:t>9/4/14</a:t>
            </a:fld>
            <a:endParaRPr lang="en-US"/>
          </a:p>
        </p:txBody>
      </p:sp>
      <p:sp>
        <p:nvSpPr>
          <p:cNvPr id="5" name="Footer Placeholder 4"/>
          <p:cNvSpPr>
            <a:spLocks noGrp="1"/>
          </p:cNvSpPr>
          <p:nvPr>
            <p:ph type="ftr" sz="quarter" idx="11"/>
          </p:nvPr>
        </p:nvSpPr>
        <p:spPr>
          <a:xfrm>
            <a:off x="3384550" y="6356357"/>
            <a:ext cx="31369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45B7745-3136-6347-80F2-489E778F2D8B}"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063408437"/>
      </p:ext>
    </p:extLst>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3" name="Rectangle 11"/>
          <p:cNvSpPr>
            <a:spLocks noGrp="1" noChangeArrowheads="1"/>
          </p:cNvSpPr>
          <p:nvPr>
            <p:ph type="sldNum" sz="quarter" idx="11"/>
          </p:nvPr>
        </p:nvSpPr>
        <p:spPr>
          <a:ln/>
        </p:spPr>
        <p:txBody>
          <a:bodyPr/>
          <a:lstStyle>
            <a:lvl1pPr>
              <a:defRPr/>
            </a:lvl1pPr>
          </a:lstStyle>
          <a:p>
            <a:pPr>
              <a:defRPr/>
            </a:pPr>
            <a:fld id="{22A68B23-F8A7-974B-B2F8-1F3431E9DC46}" type="slidenum">
              <a:rPr lang="en-GB"/>
              <a:pPr>
                <a:defRPr/>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4800600"/>
            <a:ext cx="59436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Drag picture to placeholder or click icon to add</a:t>
            </a:r>
          </a:p>
        </p:txBody>
      </p:sp>
      <p:sp>
        <p:nvSpPr>
          <p:cNvPr id="4" name="Text Placeholder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Rectangle 11"/>
          <p:cNvSpPr>
            <a:spLocks noGrp="1" noChangeArrowheads="1"/>
          </p:cNvSpPr>
          <p:nvPr>
            <p:ph type="sldNum" sz="quarter" idx="11"/>
          </p:nvPr>
        </p:nvSpPr>
        <p:spPr>
          <a:ln/>
        </p:spPr>
        <p:txBody>
          <a:bodyPr/>
          <a:lstStyle>
            <a:lvl1pPr>
              <a:defRPr/>
            </a:lvl1pPr>
          </a:lstStyle>
          <a:p>
            <a:pPr>
              <a:defRPr/>
            </a:pPr>
            <a:fld id="{1B5E4B79-75FC-3744-B976-949758A7487F}" type="slidenum">
              <a:rPr lang="en-GB"/>
              <a:pPr>
                <a:defRPr/>
              </a:pPr>
              <a:t>‹#›</a:t>
            </a:fld>
            <a:endParaRPr lang="en-GB"/>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388573930"/>
      </p:ext>
    </p:extLst>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11"/>
          <p:cNvSpPr>
            <a:spLocks noGrp="1" noChangeArrowheads="1"/>
          </p:cNvSpPr>
          <p:nvPr>
            <p:ph type="sldNum" sz="quarter" idx="11"/>
          </p:nvPr>
        </p:nvSpPr>
        <p:spPr>
          <a:ln/>
        </p:spPr>
        <p:txBody>
          <a:bodyPr/>
          <a:lstStyle>
            <a:lvl1pPr>
              <a:defRPr/>
            </a:lvl1pPr>
          </a:lstStyle>
          <a:p>
            <a:pPr>
              <a:defRPr/>
            </a:pPr>
            <a:fld id="{1D6964E0-3ED9-A840-8798-6E6DD92E7705}" type="slidenum">
              <a:rPr lang="en-GB"/>
              <a:pPr>
                <a:defRPr/>
              </a:pPr>
              <a:t>‹#›</a:t>
            </a:fld>
            <a:endParaRPr lang="en-GB"/>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214773914"/>
      </p:ext>
    </p:extLst>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16496" y="548680"/>
            <a:ext cx="7647707" cy="972120"/>
          </a:xfrm>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395288" y="1916832"/>
            <a:ext cx="4478338" cy="41553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5026025" y="1916832"/>
            <a:ext cx="4478338" cy="41553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11"/>
          <p:cNvSpPr>
            <a:spLocks noGrp="1" noChangeArrowheads="1"/>
          </p:cNvSpPr>
          <p:nvPr>
            <p:ph type="sldNum" sz="quarter" idx="11"/>
          </p:nvPr>
        </p:nvSpPr>
        <p:spPr>
          <a:ln/>
        </p:spPr>
        <p:txBody>
          <a:bodyPr/>
          <a:lstStyle>
            <a:lvl1pPr>
              <a:defRPr/>
            </a:lvl1pPr>
          </a:lstStyle>
          <a:p>
            <a:pPr>
              <a:defRPr/>
            </a:pPr>
            <a:fld id="{0B94B4FE-8A8D-4844-BED1-9EF18DB272C6}" type="slidenum">
              <a:rPr lang="en-GB"/>
              <a:pPr>
                <a:defRPr/>
              </a:pPr>
              <a:t>‹#›</a:t>
            </a:fld>
            <a:endParaRPr lang="en-GB"/>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390560812"/>
      </p:ext>
    </p:extLst>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Rectangle 11"/>
          <p:cNvSpPr>
            <a:spLocks noGrp="1" noChangeArrowheads="1"/>
          </p:cNvSpPr>
          <p:nvPr>
            <p:ph type="sldNum" sz="quarter" idx="11"/>
          </p:nvPr>
        </p:nvSpPr>
        <p:spPr>
          <a:ln/>
        </p:spPr>
        <p:txBody>
          <a:bodyPr/>
          <a:lstStyle>
            <a:lvl1pPr>
              <a:defRPr/>
            </a:lvl1pPr>
          </a:lstStyle>
          <a:p>
            <a:pPr>
              <a:defRPr/>
            </a:pPr>
            <a:fld id="{28D55F28-8352-F746-AF3E-5CF5A219175F}" type="slidenum">
              <a:rPr lang="en-GB"/>
              <a:pPr>
                <a:defRPr/>
              </a:pPr>
              <a:t>‹#›</a:t>
            </a:fld>
            <a:endParaRPr lang="en-GB"/>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731317756"/>
      </p:ext>
    </p:extLst>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3" name="Rectangle 11"/>
          <p:cNvSpPr>
            <a:spLocks noGrp="1" noChangeArrowheads="1"/>
          </p:cNvSpPr>
          <p:nvPr>
            <p:ph type="sldNum" sz="quarter" idx="11"/>
          </p:nvPr>
        </p:nvSpPr>
        <p:spPr>
          <a:ln/>
        </p:spPr>
        <p:txBody>
          <a:bodyPr/>
          <a:lstStyle>
            <a:lvl1pPr>
              <a:defRPr/>
            </a:lvl1pPr>
          </a:lstStyle>
          <a:p>
            <a:pPr>
              <a:defRPr/>
            </a:pPr>
            <a:fld id="{22A68B23-F8A7-974B-B2F8-1F3431E9DC46}" type="slidenum">
              <a:rPr lang="en-GB"/>
              <a:pPr>
                <a:defRPr/>
              </a:pPr>
              <a:t>‹#›</a:t>
            </a:fld>
            <a:endParaRPr lang="en-GB"/>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292505362"/>
      </p:ext>
    </p:extLst>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pPr>
              <a:defRPr/>
            </a:pPr>
            <a:fld id="{815C9B88-F103-BD4E-A63A-9B2A16893ED1}" type="slidenum">
              <a:rPr lang="en-GB" smtClean="0"/>
              <a:pPr>
                <a:defRPr/>
              </a:pPr>
              <a:t>‹#›</a:t>
            </a:fld>
            <a:endParaRPr lang="en-GB"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pPr>
              <a:defRPr/>
            </a:pPr>
            <a:fld id="{815C9B88-F103-BD4E-A63A-9B2A16893ED1}" type="slidenum">
              <a:rPr lang="en-GB" smtClean="0"/>
              <a:pPr>
                <a:defRPr/>
              </a:pPr>
              <a:t>‹#›</a:t>
            </a:fld>
            <a:endParaRPr lang="en-GB"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5"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theme" Target="../theme/theme2.xml"/><Relationship Id="rId12" Type="http://schemas.openxmlformats.org/officeDocument/2006/relationships/image" Target="../media/image2.jpeg"/><Relationship Id="rId13" Type="http://schemas.openxmlformats.org/officeDocument/2006/relationships/image" Target="../media/image3.jpeg"/><Relationship Id="rId1" Type="http://schemas.openxmlformats.org/officeDocument/2006/relationships/slideLayout" Target="../slideLayouts/slideLayout4.xml"/><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slideLayout" Target="../slideLayouts/slideLayout8.xml"/><Relationship Id="rId6" Type="http://schemas.openxmlformats.org/officeDocument/2006/relationships/slideLayout" Target="../slideLayouts/slideLayout9.xml"/><Relationship Id="rId7" Type="http://schemas.openxmlformats.org/officeDocument/2006/relationships/slideLayout" Target="../slideLayouts/slideLayout10.xml"/><Relationship Id="rId8" Type="http://schemas.openxmlformats.org/officeDocument/2006/relationships/slideLayout" Target="../slideLayouts/slideLayout11.xml"/><Relationship Id="rId9" Type="http://schemas.openxmlformats.org/officeDocument/2006/relationships/slideLayout" Target="../slideLayouts/slideLayout12.xml"/><Relationship Id="rId10"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p:bg>
      <p:bgPr>
        <a:blipFill rotWithShape="1">
          <a:blip r:embed="rId5"/>
          <a:stretch>
            <a:fillRect/>
          </a:stretch>
        </a:blip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272480" y="512664"/>
            <a:ext cx="7647707" cy="972120"/>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dirty="0" smtClean="0"/>
              <a:t>Click to edit Master title style</a:t>
            </a:r>
            <a:endParaRPr lang="en-US" dirty="0"/>
          </a:p>
        </p:txBody>
      </p:sp>
      <p:sp>
        <p:nvSpPr>
          <p:cNvPr id="1028" name="Rectangle 3"/>
          <p:cNvSpPr>
            <a:spLocks noGrp="1" noChangeArrowheads="1"/>
          </p:cNvSpPr>
          <p:nvPr>
            <p:ph type="body" idx="1"/>
          </p:nvPr>
        </p:nvSpPr>
        <p:spPr bwMode="auto">
          <a:xfrm>
            <a:off x="272481" y="1916832"/>
            <a:ext cx="9231883" cy="4155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83" name="Rectangle 11"/>
          <p:cNvSpPr>
            <a:spLocks noGrp="1" noChangeArrowheads="1"/>
          </p:cNvSpPr>
          <p:nvPr>
            <p:ph type="sldNum" sz="quarter" idx="4"/>
          </p:nvPr>
        </p:nvSpPr>
        <p:spPr bwMode="gray">
          <a:xfrm>
            <a:off x="290513" y="6546850"/>
            <a:ext cx="360362" cy="179388"/>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spcBef>
                <a:spcPct val="0"/>
              </a:spcBef>
              <a:defRPr sz="900">
                <a:solidFill>
                  <a:schemeClr val="tx1"/>
                </a:solidFill>
                <a:latin typeface="Verdana" charset="0"/>
                <a:ea typeface="Arial" charset="0"/>
                <a:cs typeface="Arial" charset="0"/>
              </a:defRPr>
            </a:lvl1pPr>
          </a:lstStyle>
          <a:p>
            <a:pPr>
              <a:defRPr/>
            </a:pPr>
            <a:fld id="{815C9B88-F103-BD4E-A63A-9B2A16893ED1}" type="slidenum">
              <a:rPr lang="en-GB" smtClean="0"/>
              <a:pPr>
                <a:defRPr/>
              </a:pPr>
              <a:t>‹#›</a:t>
            </a:fld>
            <a:endParaRPr lang="en-GB" dirty="0"/>
          </a:p>
        </p:txBody>
      </p:sp>
      <p:sp>
        <p:nvSpPr>
          <p:cNvPr id="2" name="Rectangle 1"/>
          <p:cNvSpPr/>
          <p:nvPr userDrawn="1"/>
        </p:nvSpPr>
        <p:spPr bwMode="auto">
          <a:xfrm>
            <a:off x="3080792" y="6021288"/>
            <a:ext cx="792088" cy="432048"/>
          </a:xfrm>
          <a:prstGeom prst="rect">
            <a:avLst/>
          </a:prstGeom>
          <a:noFill/>
          <a:ln w="9525" cap="flat" cmpd="sng" algn="ctr">
            <a:solidFill>
              <a:schemeClr val="bg2">
                <a:lumMod val="75000"/>
              </a:schemeClr>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1000" b="0" i="0" u="none" strike="noStrike" cap="none" normalizeH="0" baseline="0">
              <a:ln>
                <a:noFill/>
              </a:ln>
              <a:solidFill>
                <a:schemeClr val="bg2">
                  <a:lumMod val="85000"/>
                </a:schemeClr>
              </a:solidFill>
              <a:effectLst/>
              <a:latin typeface="Verdana" charset="0"/>
              <a:ea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76" r:id="rId1"/>
    <p:sldLayoutId id="2147483780" r:id="rId2"/>
    <p:sldLayoutId id="2147483809" r:id="rId3"/>
  </p:sldLayoutIdLst>
  <p:timing>
    <p:tnLst>
      <p:par>
        <p:cTn id="1" dur="indefinite" restart="never" nodeType="tmRoot"/>
      </p:par>
    </p:tnLst>
  </p:timing>
  <p:hf sldNum="0" hdr="0" ftr="0" dt="0"/>
  <p:txStyles>
    <p:titleStyle>
      <a:lvl1pPr algn="l" rtl="0" eaLnBrk="1" fontAlgn="base" hangingPunct="1">
        <a:spcBef>
          <a:spcPct val="40000"/>
        </a:spcBef>
        <a:spcAft>
          <a:spcPct val="0"/>
        </a:spcAft>
        <a:defRPr sz="2400" b="1">
          <a:solidFill>
            <a:schemeClr val="tx1"/>
          </a:solidFill>
          <a:latin typeface="+mj-lt"/>
          <a:ea typeface="+mj-ea"/>
          <a:cs typeface="+mj-cs"/>
        </a:defRPr>
      </a:lvl1pPr>
      <a:lvl2pPr algn="l" rtl="0" eaLnBrk="1" fontAlgn="base" hangingPunct="1">
        <a:spcBef>
          <a:spcPct val="40000"/>
        </a:spcBef>
        <a:spcAft>
          <a:spcPct val="0"/>
        </a:spcAft>
        <a:defRPr sz="2400" b="1">
          <a:solidFill>
            <a:srgbClr val="ED6B06"/>
          </a:solidFill>
          <a:latin typeface="Verdana" charset="0"/>
          <a:ea typeface="Arial" charset="0"/>
          <a:cs typeface="Arial" charset="0"/>
        </a:defRPr>
      </a:lvl2pPr>
      <a:lvl3pPr algn="l" rtl="0" eaLnBrk="1" fontAlgn="base" hangingPunct="1">
        <a:spcBef>
          <a:spcPct val="40000"/>
        </a:spcBef>
        <a:spcAft>
          <a:spcPct val="0"/>
        </a:spcAft>
        <a:defRPr sz="2400" b="1">
          <a:solidFill>
            <a:srgbClr val="ED6B06"/>
          </a:solidFill>
          <a:latin typeface="Verdana" charset="0"/>
          <a:ea typeface="Arial" charset="0"/>
          <a:cs typeface="Arial" charset="0"/>
        </a:defRPr>
      </a:lvl3pPr>
      <a:lvl4pPr algn="l" rtl="0" eaLnBrk="1" fontAlgn="base" hangingPunct="1">
        <a:spcBef>
          <a:spcPct val="40000"/>
        </a:spcBef>
        <a:spcAft>
          <a:spcPct val="0"/>
        </a:spcAft>
        <a:defRPr sz="2400" b="1">
          <a:solidFill>
            <a:srgbClr val="ED6B06"/>
          </a:solidFill>
          <a:latin typeface="Verdana" charset="0"/>
          <a:ea typeface="Arial" charset="0"/>
          <a:cs typeface="Arial" charset="0"/>
        </a:defRPr>
      </a:lvl4pPr>
      <a:lvl5pPr algn="l" rtl="0" eaLnBrk="1" fontAlgn="base" hangingPunct="1">
        <a:spcBef>
          <a:spcPct val="40000"/>
        </a:spcBef>
        <a:spcAft>
          <a:spcPct val="0"/>
        </a:spcAft>
        <a:defRPr sz="2400" b="1">
          <a:solidFill>
            <a:srgbClr val="ED6B06"/>
          </a:solidFill>
          <a:latin typeface="Verdana" charset="0"/>
          <a:ea typeface="Arial" charset="0"/>
          <a:cs typeface="Arial" charset="0"/>
        </a:defRPr>
      </a:lvl5pPr>
      <a:lvl6pPr marL="457200" algn="l" rtl="0" eaLnBrk="1" fontAlgn="base" hangingPunct="1">
        <a:spcBef>
          <a:spcPct val="40000"/>
        </a:spcBef>
        <a:spcAft>
          <a:spcPct val="0"/>
        </a:spcAft>
        <a:defRPr sz="2400" b="1">
          <a:solidFill>
            <a:srgbClr val="ED6B06"/>
          </a:solidFill>
          <a:latin typeface="Verdana" charset="0"/>
          <a:ea typeface="Arial" charset="0"/>
          <a:cs typeface="Arial" charset="0"/>
        </a:defRPr>
      </a:lvl6pPr>
      <a:lvl7pPr marL="914400" algn="l" rtl="0" eaLnBrk="1" fontAlgn="base" hangingPunct="1">
        <a:spcBef>
          <a:spcPct val="40000"/>
        </a:spcBef>
        <a:spcAft>
          <a:spcPct val="0"/>
        </a:spcAft>
        <a:defRPr sz="2400" b="1">
          <a:solidFill>
            <a:srgbClr val="ED6B06"/>
          </a:solidFill>
          <a:latin typeface="Verdana" charset="0"/>
          <a:ea typeface="Arial" charset="0"/>
          <a:cs typeface="Arial" charset="0"/>
        </a:defRPr>
      </a:lvl7pPr>
      <a:lvl8pPr marL="1371600" algn="l" rtl="0" eaLnBrk="1" fontAlgn="base" hangingPunct="1">
        <a:spcBef>
          <a:spcPct val="40000"/>
        </a:spcBef>
        <a:spcAft>
          <a:spcPct val="0"/>
        </a:spcAft>
        <a:defRPr sz="2400" b="1">
          <a:solidFill>
            <a:srgbClr val="ED6B06"/>
          </a:solidFill>
          <a:latin typeface="Verdana" charset="0"/>
          <a:ea typeface="Arial" charset="0"/>
          <a:cs typeface="Arial" charset="0"/>
        </a:defRPr>
      </a:lvl8pPr>
      <a:lvl9pPr marL="1828800" algn="l" rtl="0" eaLnBrk="1" fontAlgn="base" hangingPunct="1">
        <a:spcBef>
          <a:spcPct val="40000"/>
        </a:spcBef>
        <a:spcAft>
          <a:spcPct val="0"/>
        </a:spcAft>
        <a:defRPr sz="2400" b="1">
          <a:solidFill>
            <a:srgbClr val="ED6B06"/>
          </a:solidFill>
          <a:latin typeface="Verdana" charset="0"/>
          <a:ea typeface="Arial" charset="0"/>
          <a:cs typeface="Arial" charset="0"/>
        </a:defRPr>
      </a:lvl9pPr>
    </p:titleStyle>
    <p:bodyStyle>
      <a:lvl1pPr marL="342900" indent="-342900" algn="l" defTabSz="857250" rtl="0" eaLnBrk="1" fontAlgn="base" hangingPunct="1">
        <a:lnSpc>
          <a:spcPct val="120000"/>
        </a:lnSpc>
        <a:spcBef>
          <a:spcPct val="0"/>
        </a:spcBef>
        <a:spcAft>
          <a:spcPct val="0"/>
        </a:spcAft>
        <a:buSzPct val="80000"/>
        <a:buFont typeface="Verdana" charset="0"/>
        <a:defRPr sz="2000">
          <a:solidFill>
            <a:srgbClr val="000000"/>
          </a:solidFill>
          <a:latin typeface="+mn-lt"/>
          <a:ea typeface="+mn-ea"/>
          <a:cs typeface="+mn-cs"/>
        </a:defRPr>
      </a:lvl1pPr>
      <a:lvl2pPr marL="182563" indent="-180975" algn="l" defTabSz="857250" rtl="0" eaLnBrk="1" fontAlgn="base" hangingPunct="1">
        <a:lnSpc>
          <a:spcPct val="120000"/>
        </a:lnSpc>
        <a:spcBef>
          <a:spcPct val="0"/>
        </a:spcBef>
        <a:spcAft>
          <a:spcPct val="0"/>
        </a:spcAft>
        <a:buSzPct val="80000"/>
        <a:buFont typeface="Verdana" charset="0"/>
        <a:buChar char="•"/>
        <a:defRPr sz="2000">
          <a:solidFill>
            <a:srgbClr val="000000"/>
          </a:solidFill>
          <a:latin typeface="+mn-lt"/>
          <a:ea typeface="+mn-ea"/>
          <a:cs typeface="+mn-cs"/>
        </a:defRPr>
      </a:lvl2pPr>
      <a:lvl3pPr marL="350838" indent="-166688" algn="l" defTabSz="857250" rtl="0" eaLnBrk="1" fontAlgn="base" hangingPunct="1">
        <a:lnSpc>
          <a:spcPct val="120000"/>
        </a:lnSpc>
        <a:spcBef>
          <a:spcPct val="0"/>
        </a:spcBef>
        <a:spcAft>
          <a:spcPct val="0"/>
        </a:spcAft>
        <a:buSzPct val="80000"/>
        <a:buFont typeface="Verdana" charset="0"/>
        <a:buChar char="•"/>
        <a:defRPr sz="2000">
          <a:solidFill>
            <a:srgbClr val="000000"/>
          </a:solidFill>
          <a:latin typeface="+mn-lt"/>
          <a:ea typeface="+mn-ea"/>
          <a:cs typeface="+mn-cs"/>
        </a:defRPr>
      </a:lvl3pPr>
      <a:lvl4pPr marL="541338" indent="-188913" algn="l" defTabSz="857250" rtl="0" eaLnBrk="1" fontAlgn="base" hangingPunct="1">
        <a:lnSpc>
          <a:spcPct val="120000"/>
        </a:lnSpc>
        <a:spcBef>
          <a:spcPct val="0"/>
        </a:spcBef>
        <a:spcAft>
          <a:spcPct val="0"/>
        </a:spcAft>
        <a:buSzPct val="80000"/>
        <a:buFont typeface="Arial" charset="0"/>
        <a:buChar char="–"/>
        <a:defRPr sz="2000">
          <a:solidFill>
            <a:srgbClr val="000000"/>
          </a:solidFill>
          <a:latin typeface="+mn-lt"/>
          <a:ea typeface="+mn-ea"/>
          <a:cs typeface="+mn-cs"/>
        </a:defRPr>
      </a:lvl4pPr>
      <a:lvl5pPr marL="722313" indent="-179388" algn="l" defTabSz="857250" rtl="0" eaLnBrk="1" fontAlgn="base" hangingPunct="1">
        <a:lnSpc>
          <a:spcPct val="120000"/>
        </a:lnSpc>
        <a:spcBef>
          <a:spcPct val="0"/>
        </a:spcBef>
        <a:spcAft>
          <a:spcPct val="0"/>
        </a:spcAft>
        <a:buSzPct val="80000"/>
        <a:buFont typeface="Arial" charset="0"/>
        <a:buChar char="○"/>
        <a:defRPr sz="2000">
          <a:solidFill>
            <a:srgbClr val="000000"/>
          </a:solidFill>
          <a:latin typeface="+mn-lt"/>
          <a:ea typeface="+mn-ea"/>
          <a:cs typeface="+mn-cs"/>
        </a:defRPr>
      </a:lvl5pPr>
      <a:lvl6pPr marL="1179513" indent="-179388" algn="l" defTabSz="857250" rtl="0" eaLnBrk="1" fontAlgn="base" hangingPunct="1">
        <a:lnSpc>
          <a:spcPct val="120000"/>
        </a:lnSpc>
        <a:spcBef>
          <a:spcPct val="0"/>
        </a:spcBef>
        <a:spcAft>
          <a:spcPct val="0"/>
        </a:spcAft>
        <a:buSzPct val="80000"/>
        <a:buFont typeface="Arial" charset="0"/>
        <a:buChar char="○"/>
        <a:defRPr sz="2000">
          <a:solidFill>
            <a:schemeClr val="tx1"/>
          </a:solidFill>
          <a:latin typeface="+mn-lt"/>
          <a:ea typeface="+mn-ea"/>
          <a:cs typeface="+mn-cs"/>
        </a:defRPr>
      </a:lvl6pPr>
      <a:lvl7pPr marL="1636713" indent="-179388" algn="l" defTabSz="857250" rtl="0" eaLnBrk="1" fontAlgn="base" hangingPunct="1">
        <a:lnSpc>
          <a:spcPct val="120000"/>
        </a:lnSpc>
        <a:spcBef>
          <a:spcPct val="0"/>
        </a:spcBef>
        <a:spcAft>
          <a:spcPct val="0"/>
        </a:spcAft>
        <a:buSzPct val="80000"/>
        <a:buFont typeface="Arial" charset="0"/>
        <a:buChar char="○"/>
        <a:defRPr sz="2000">
          <a:solidFill>
            <a:schemeClr val="tx1"/>
          </a:solidFill>
          <a:latin typeface="+mn-lt"/>
          <a:ea typeface="+mn-ea"/>
          <a:cs typeface="+mn-cs"/>
        </a:defRPr>
      </a:lvl7pPr>
      <a:lvl8pPr marL="2093913" indent="-179388" algn="l" defTabSz="857250" rtl="0" eaLnBrk="1" fontAlgn="base" hangingPunct="1">
        <a:lnSpc>
          <a:spcPct val="120000"/>
        </a:lnSpc>
        <a:spcBef>
          <a:spcPct val="0"/>
        </a:spcBef>
        <a:spcAft>
          <a:spcPct val="0"/>
        </a:spcAft>
        <a:buSzPct val="80000"/>
        <a:buFont typeface="Arial" charset="0"/>
        <a:buChar char="○"/>
        <a:defRPr sz="2000">
          <a:solidFill>
            <a:schemeClr val="tx1"/>
          </a:solidFill>
          <a:latin typeface="+mn-lt"/>
          <a:ea typeface="+mn-ea"/>
          <a:cs typeface="+mn-cs"/>
        </a:defRPr>
      </a:lvl8pPr>
      <a:lvl9pPr marL="2551113" indent="-179388" algn="l" defTabSz="857250" rtl="0" eaLnBrk="1" fontAlgn="base" hangingPunct="1">
        <a:lnSpc>
          <a:spcPct val="120000"/>
        </a:lnSpc>
        <a:spcBef>
          <a:spcPct val="0"/>
        </a:spcBef>
        <a:spcAft>
          <a:spcPct val="0"/>
        </a:spcAft>
        <a:buSzPct val="80000"/>
        <a:buFont typeface="Arial" charset="0"/>
        <a:buChar char="○"/>
        <a:defRPr sz="2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p:bg>
      <p:bgPr>
        <a:blipFill rotWithShape="1">
          <a:blip r:embed="rId12"/>
          <a:stretch>
            <a:fillRect/>
          </a:stretch>
        </a:blip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272480" y="512664"/>
            <a:ext cx="7647707" cy="972120"/>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dirty="0" smtClean="0"/>
              <a:t>Click to edit Master title style</a:t>
            </a:r>
            <a:endParaRPr lang="en-US" dirty="0"/>
          </a:p>
        </p:txBody>
      </p:sp>
      <p:sp>
        <p:nvSpPr>
          <p:cNvPr id="1028" name="Rectangle 3"/>
          <p:cNvSpPr>
            <a:spLocks noGrp="1" noChangeArrowheads="1"/>
          </p:cNvSpPr>
          <p:nvPr>
            <p:ph type="body" idx="1"/>
          </p:nvPr>
        </p:nvSpPr>
        <p:spPr bwMode="auto">
          <a:xfrm>
            <a:off x="272481" y="1916832"/>
            <a:ext cx="9231883" cy="4155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83" name="Rectangle 11"/>
          <p:cNvSpPr>
            <a:spLocks noGrp="1" noChangeArrowheads="1"/>
          </p:cNvSpPr>
          <p:nvPr>
            <p:ph type="sldNum" sz="quarter" idx="4"/>
          </p:nvPr>
        </p:nvSpPr>
        <p:spPr bwMode="gray">
          <a:xfrm>
            <a:off x="290513" y="6546850"/>
            <a:ext cx="360362" cy="179388"/>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spcBef>
                <a:spcPct val="0"/>
              </a:spcBef>
              <a:defRPr sz="900">
                <a:solidFill>
                  <a:schemeClr val="tx1"/>
                </a:solidFill>
                <a:latin typeface="Verdana" charset="0"/>
                <a:ea typeface="Arial" charset="0"/>
                <a:cs typeface="Arial" charset="0"/>
              </a:defRPr>
            </a:lvl1pPr>
          </a:lstStyle>
          <a:p>
            <a:pPr>
              <a:defRPr/>
            </a:pPr>
            <a:fld id="{815C9B88-F103-BD4E-A63A-9B2A16893ED1}" type="slidenum">
              <a:rPr lang="en-GB" smtClean="0"/>
              <a:pPr>
                <a:defRPr/>
              </a:pPr>
              <a:t>‹#›</a:t>
            </a:fld>
            <a:endParaRPr lang="en-GB" dirty="0"/>
          </a:p>
        </p:txBody>
      </p:sp>
      <p:sp>
        <p:nvSpPr>
          <p:cNvPr id="2" name="Rectangle 1"/>
          <p:cNvSpPr/>
          <p:nvPr userDrawn="1"/>
        </p:nvSpPr>
        <p:spPr bwMode="auto">
          <a:xfrm>
            <a:off x="3080792" y="6021288"/>
            <a:ext cx="792088" cy="432048"/>
          </a:xfrm>
          <a:prstGeom prst="rect">
            <a:avLst/>
          </a:prstGeom>
          <a:noFill/>
          <a:ln w="9525" cap="flat" cmpd="sng" algn="ctr">
            <a:solidFill>
              <a:schemeClr val="bg2">
                <a:lumMod val="75000"/>
              </a:schemeClr>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1000" b="0" i="0" u="none" strike="noStrike" cap="none" normalizeH="0" baseline="0">
              <a:ln>
                <a:noFill/>
              </a:ln>
              <a:solidFill>
                <a:schemeClr val="bg2">
                  <a:lumMod val="85000"/>
                </a:schemeClr>
              </a:solidFill>
              <a:effectLst/>
              <a:latin typeface="Verdana" charset="0"/>
              <a:ea typeface="Arial" charset="0"/>
              <a:cs typeface="Arial" charset="0"/>
            </a:endParaRPr>
          </a:p>
        </p:txBody>
      </p:sp>
      <p:pic>
        <p:nvPicPr>
          <p:cNvPr id="6" name="Picture 5" descr="resizedlogo.jpg"/>
          <p:cNvPicPr>
            <a:picLocks noChangeAspect="1"/>
          </p:cNvPicPr>
          <p:nvPr userDrawn="1"/>
        </p:nvPicPr>
        <p:blipFill>
          <a:blip r:embed="rId1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905003" y="5984210"/>
            <a:ext cx="2216224" cy="517673"/>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838117531"/>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5" r:id="rId5"/>
    <p:sldLayoutId id="2147483804" r:id="rId6"/>
    <p:sldLayoutId id="2147483803" r:id="rId7"/>
    <p:sldLayoutId id="2147483806" r:id="rId8"/>
    <p:sldLayoutId id="2147483808" r:id="rId9"/>
    <p:sldLayoutId id="2147483810" r:id="rId10"/>
  </p:sldLayoutIdLst>
  <p:timing>
    <p:tnLst>
      <p:par>
        <p:cTn id="1" dur="indefinite" restart="never" nodeType="tmRoot"/>
      </p:par>
    </p:tnLst>
  </p:timing>
  <p:hf sldNum="0" hdr="0" ftr="0" dt="0"/>
  <p:txStyles>
    <p:titleStyle>
      <a:lvl1pPr algn="l" rtl="0" eaLnBrk="1" fontAlgn="base" hangingPunct="1">
        <a:spcBef>
          <a:spcPct val="40000"/>
        </a:spcBef>
        <a:spcAft>
          <a:spcPct val="0"/>
        </a:spcAft>
        <a:defRPr sz="2400" b="1">
          <a:solidFill>
            <a:schemeClr val="tx1"/>
          </a:solidFill>
          <a:latin typeface="+mj-lt"/>
          <a:ea typeface="+mj-ea"/>
          <a:cs typeface="+mj-cs"/>
        </a:defRPr>
      </a:lvl1pPr>
      <a:lvl2pPr algn="l" rtl="0" eaLnBrk="1" fontAlgn="base" hangingPunct="1">
        <a:spcBef>
          <a:spcPct val="40000"/>
        </a:spcBef>
        <a:spcAft>
          <a:spcPct val="0"/>
        </a:spcAft>
        <a:defRPr sz="2400" b="1">
          <a:solidFill>
            <a:srgbClr val="ED6B06"/>
          </a:solidFill>
          <a:latin typeface="Verdana" charset="0"/>
          <a:ea typeface="Arial" charset="0"/>
          <a:cs typeface="Arial" charset="0"/>
        </a:defRPr>
      </a:lvl2pPr>
      <a:lvl3pPr algn="l" rtl="0" eaLnBrk="1" fontAlgn="base" hangingPunct="1">
        <a:spcBef>
          <a:spcPct val="40000"/>
        </a:spcBef>
        <a:spcAft>
          <a:spcPct val="0"/>
        </a:spcAft>
        <a:defRPr sz="2400" b="1">
          <a:solidFill>
            <a:srgbClr val="ED6B06"/>
          </a:solidFill>
          <a:latin typeface="Verdana" charset="0"/>
          <a:ea typeface="Arial" charset="0"/>
          <a:cs typeface="Arial" charset="0"/>
        </a:defRPr>
      </a:lvl3pPr>
      <a:lvl4pPr algn="l" rtl="0" eaLnBrk="1" fontAlgn="base" hangingPunct="1">
        <a:spcBef>
          <a:spcPct val="40000"/>
        </a:spcBef>
        <a:spcAft>
          <a:spcPct val="0"/>
        </a:spcAft>
        <a:defRPr sz="2400" b="1">
          <a:solidFill>
            <a:srgbClr val="ED6B06"/>
          </a:solidFill>
          <a:latin typeface="Verdana" charset="0"/>
          <a:ea typeface="Arial" charset="0"/>
          <a:cs typeface="Arial" charset="0"/>
        </a:defRPr>
      </a:lvl4pPr>
      <a:lvl5pPr algn="l" rtl="0" eaLnBrk="1" fontAlgn="base" hangingPunct="1">
        <a:spcBef>
          <a:spcPct val="40000"/>
        </a:spcBef>
        <a:spcAft>
          <a:spcPct val="0"/>
        </a:spcAft>
        <a:defRPr sz="2400" b="1">
          <a:solidFill>
            <a:srgbClr val="ED6B06"/>
          </a:solidFill>
          <a:latin typeface="Verdana" charset="0"/>
          <a:ea typeface="Arial" charset="0"/>
          <a:cs typeface="Arial" charset="0"/>
        </a:defRPr>
      </a:lvl5pPr>
      <a:lvl6pPr marL="457200" algn="l" rtl="0" eaLnBrk="1" fontAlgn="base" hangingPunct="1">
        <a:spcBef>
          <a:spcPct val="40000"/>
        </a:spcBef>
        <a:spcAft>
          <a:spcPct val="0"/>
        </a:spcAft>
        <a:defRPr sz="2400" b="1">
          <a:solidFill>
            <a:srgbClr val="ED6B06"/>
          </a:solidFill>
          <a:latin typeface="Verdana" charset="0"/>
          <a:ea typeface="Arial" charset="0"/>
          <a:cs typeface="Arial" charset="0"/>
        </a:defRPr>
      </a:lvl6pPr>
      <a:lvl7pPr marL="914400" algn="l" rtl="0" eaLnBrk="1" fontAlgn="base" hangingPunct="1">
        <a:spcBef>
          <a:spcPct val="40000"/>
        </a:spcBef>
        <a:spcAft>
          <a:spcPct val="0"/>
        </a:spcAft>
        <a:defRPr sz="2400" b="1">
          <a:solidFill>
            <a:srgbClr val="ED6B06"/>
          </a:solidFill>
          <a:latin typeface="Verdana" charset="0"/>
          <a:ea typeface="Arial" charset="0"/>
          <a:cs typeface="Arial" charset="0"/>
        </a:defRPr>
      </a:lvl7pPr>
      <a:lvl8pPr marL="1371600" algn="l" rtl="0" eaLnBrk="1" fontAlgn="base" hangingPunct="1">
        <a:spcBef>
          <a:spcPct val="40000"/>
        </a:spcBef>
        <a:spcAft>
          <a:spcPct val="0"/>
        </a:spcAft>
        <a:defRPr sz="2400" b="1">
          <a:solidFill>
            <a:srgbClr val="ED6B06"/>
          </a:solidFill>
          <a:latin typeface="Verdana" charset="0"/>
          <a:ea typeface="Arial" charset="0"/>
          <a:cs typeface="Arial" charset="0"/>
        </a:defRPr>
      </a:lvl8pPr>
      <a:lvl9pPr marL="1828800" algn="l" rtl="0" eaLnBrk="1" fontAlgn="base" hangingPunct="1">
        <a:spcBef>
          <a:spcPct val="40000"/>
        </a:spcBef>
        <a:spcAft>
          <a:spcPct val="0"/>
        </a:spcAft>
        <a:defRPr sz="2400" b="1">
          <a:solidFill>
            <a:srgbClr val="ED6B06"/>
          </a:solidFill>
          <a:latin typeface="Verdana" charset="0"/>
          <a:ea typeface="Arial" charset="0"/>
          <a:cs typeface="Arial" charset="0"/>
        </a:defRPr>
      </a:lvl9pPr>
    </p:titleStyle>
    <p:bodyStyle>
      <a:lvl1pPr marL="342900" indent="-342900" algn="l" defTabSz="857250" rtl="0" eaLnBrk="1" fontAlgn="base" hangingPunct="1">
        <a:lnSpc>
          <a:spcPct val="120000"/>
        </a:lnSpc>
        <a:spcBef>
          <a:spcPct val="0"/>
        </a:spcBef>
        <a:spcAft>
          <a:spcPct val="0"/>
        </a:spcAft>
        <a:buSzPct val="80000"/>
        <a:buFont typeface="Verdana" charset="0"/>
        <a:defRPr sz="2000">
          <a:solidFill>
            <a:srgbClr val="000000"/>
          </a:solidFill>
          <a:latin typeface="+mn-lt"/>
          <a:ea typeface="+mn-ea"/>
          <a:cs typeface="+mn-cs"/>
        </a:defRPr>
      </a:lvl1pPr>
      <a:lvl2pPr marL="182563" indent="-180975" algn="l" defTabSz="857250" rtl="0" eaLnBrk="1" fontAlgn="base" hangingPunct="1">
        <a:lnSpc>
          <a:spcPct val="120000"/>
        </a:lnSpc>
        <a:spcBef>
          <a:spcPct val="0"/>
        </a:spcBef>
        <a:spcAft>
          <a:spcPct val="0"/>
        </a:spcAft>
        <a:buSzPct val="80000"/>
        <a:buFont typeface="Verdana" charset="0"/>
        <a:buChar char="•"/>
        <a:defRPr sz="2000">
          <a:solidFill>
            <a:srgbClr val="000000"/>
          </a:solidFill>
          <a:latin typeface="+mn-lt"/>
          <a:ea typeface="+mn-ea"/>
          <a:cs typeface="+mn-cs"/>
        </a:defRPr>
      </a:lvl2pPr>
      <a:lvl3pPr marL="350838" indent="-166688" algn="l" defTabSz="857250" rtl="0" eaLnBrk="1" fontAlgn="base" hangingPunct="1">
        <a:lnSpc>
          <a:spcPct val="120000"/>
        </a:lnSpc>
        <a:spcBef>
          <a:spcPct val="0"/>
        </a:spcBef>
        <a:spcAft>
          <a:spcPct val="0"/>
        </a:spcAft>
        <a:buSzPct val="80000"/>
        <a:buFont typeface="Verdana" charset="0"/>
        <a:buChar char="•"/>
        <a:defRPr sz="2000">
          <a:solidFill>
            <a:srgbClr val="000000"/>
          </a:solidFill>
          <a:latin typeface="+mn-lt"/>
          <a:ea typeface="+mn-ea"/>
          <a:cs typeface="+mn-cs"/>
        </a:defRPr>
      </a:lvl3pPr>
      <a:lvl4pPr marL="541338" indent="-188913" algn="l" defTabSz="857250" rtl="0" eaLnBrk="1" fontAlgn="base" hangingPunct="1">
        <a:lnSpc>
          <a:spcPct val="120000"/>
        </a:lnSpc>
        <a:spcBef>
          <a:spcPct val="0"/>
        </a:spcBef>
        <a:spcAft>
          <a:spcPct val="0"/>
        </a:spcAft>
        <a:buSzPct val="80000"/>
        <a:buFont typeface="Arial" charset="0"/>
        <a:buChar char="–"/>
        <a:defRPr sz="2000">
          <a:solidFill>
            <a:srgbClr val="000000"/>
          </a:solidFill>
          <a:latin typeface="+mn-lt"/>
          <a:ea typeface="+mn-ea"/>
          <a:cs typeface="+mn-cs"/>
        </a:defRPr>
      </a:lvl4pPr>
      <a:lvl5pPr marL="722313" indent="-179388" algn="l" defTabSz="857250" rtl="0" eaLnBrk="1" fontAlgn="base" hangingPunct="1">
        <a:lnSpc>
          <a:spcPct val="120000"/>
        </a:lnSpc>
        <a:spcBef>
          <a:spcPct val="0"/>
        </a:spcBef>
        <a:spcAft>
          <a:spcPct val="0"/>
        </a:spcAft>
        <a:buSzPct val="80000"/>
        <a:buFont typeface="Arial" charset="0"/>
        <a:buChar char="○"/>
        <a:defRPr sz="2000">
          <a:solidFill>
            <a:srgbClr val="000000"/>
          </a:solidFill>
          <a:latin typeface="+mn-lt"/>
          <a:ea typeface="+mn-ea"/>
          <a:cs typeface="+mn-cs"/>
        </a:defRPr>
      </a:lvl5pPr>
      <a:lvl6pPr marL="1179513" indent="-179388" algn="l" defTabSz="857250" rtl="0" eaLnBrk="1" fontAlgn="base" hangingPunct="1">
        <a:lnSpc>
          <a:spcPct val="120000"/>
        </a:lnSpc>
        <a:spcBef>
          <a:spcPct val="0"/>
        </a:spcBef>
        <a:spcAft>
          <a:spcPct val="0"/>
        </a:spcAft>
        <a:buSzPct val="80000"/>
        <a:buFont typeface="Arial" charset="0"/>
        <a:buChar char="○"/>
        <a:defRPr sz="2000">
          <a:solidFill>
            <a:schemeClr val="tx1"/>
          </a:solidFill>
          <a:latin typeface="+mn-lt"/>
          <a:ea typeface="+mn-ea"/>
          <a:cs typeface="+mn-cs"/>
        </a:defRPr>
      </a:lvl6pPr>
      <a:lvl7pPr marL="1636713" indent="-179388" algn="l" defTabSz="857250" rtl="0" eaLnBrk="1" fontAlgn="base" hangingPunct="1">
        <a:lnSpc>
          <a:spcPct val="120000"/>
        </a:lnSpc>
        <a:spcBef>
          <a:spcPct val="0"/>
        </a:spcBef>
        <a:spcAft>
          <a:spcPct val="0"/>
        </a:spcAft>
        <a:buSzPct val="80000"/>
        <a:buFont typeface="Arial" charset="0"/>
        <a:buChar char="○"/>
        <a:defRPr sz="2000">
          <a:solidFill>
            <a:schemeClr val="tx1"/>
          </a:solidFill>
          <a:latin typeface="+mn-lt"/>
          <a:ea typeface="+mn-ea"/>
          <a:cs typeface="+mn-cs"/>
        </a:defRPr>
      </a:lvl7pPr>
      <a:lvl8pPr marL="2093913" indent="-179388" algn="l" defTabSz="857250" rtl="0" eaLnBrk="1" fontAlgn="base" hangingPunct="1">
        <a:lnSpc>
          <a:spcPct val="120000"/>
        </a:lnSpc>
        <a:spcBef>
          <a:spcPct val="0"/>
        </a:spcBef>
        <a:spcAft>
          <a:spcPct val="0"/>
        </a:spcAft>
        <a:buSzPct val="80000"/>
        <a:buFont typeface="Arial" charset="0"/>
        <a:buChar char="○"/>
        <a:defRPr sz="2000">
          <a:solidFill>
            <a:schemeClr val="tx1"/>
          </a:solidFill>
          <a:latin typeface="+mn-lt"/>
          <a:ea typeface="+mn-ea"/>
          <a:cs typeface="+mn-cs"/>
        </a:defRPr>
      </a:lvl8pPr>
      <a:lvl9pPr marL="2551113" indent="-179388" algn="l" defTabSz="857250" rtl="0" eaLnBrk="1" fontAlgn="base" hangingPunct="1">
        <a:lnSpc>
          <a:spcPct val="120000"/>
        </a:lnSpc>
        <a:spcBef>
          <a:spcPct val="0"/>
        </a:spcBef>
        <a:spcAft>
          <a:spcPct val="0"/>
        </a:spcAft>
        <a:buSzPct val="80000"/>
        <a:buFont typeface="Arial" charset="0"/>
        <a:buChar char="○"/>
        <a:defRPr sz="2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3.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3.jpe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9.jpe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9.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jpe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9.jpe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9.jpe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12.png"/><Relationship Id="rId5" Type="http://schemas.openxmlformats.org/officeDocument/2006/relationships/image" Target="../media/image9.jpe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9.jpe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9.jpeg"/><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 Id="rId3" Type="http://schemas.openxmlformats.org/officeDocument/2006/relationships/image" Target="../media/image3.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3.jpeg"/></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3.jpeg"/><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22.png"/><Relationship Id="rId5"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3.jpeg"/><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27.png"/><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43.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27.png"/><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8.png"/><Relationship Id="rId5" Type="http://schemas.openxmlformats.org/officeDocument/2006/relationships/image" Target="../media/image3.jpeg"/><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3.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hyperlink" Target="http://projectmash.org" TargetMode="External"/><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3.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3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3.jpe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3.jpe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3.jpe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3.jpe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descr="resizedlogo.jpg"/>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905003" y="5984210"/>
            <a:ext cx="2216224" cy="517673"/>
          </a:xfrm>
          <a:prstGeom prst="rect">
            <a:avLst/>
          </a:prstGeom>
        </p:spPr>
      </p:pic>
      <p:sp>
        <p:nvSpPr>
          <p:cNvPr id="6" name="Text Placeholder 2"/>
          <p:cNvSpPr>
            <a:spLocks noGrp="1"/>
          </p:cNvSpPr>
          <p:nvPr>
            <p:ph type="body" idx="4294967295"/>
          </p:nvPr>
        </p:nvSpPr>
        <p:spPr>
          <a:xfrm>
            <a:off x="1152512" y="1928490"/>
            <a:ext cx="7179934" cy="1428502"/>
          </a:xfrm>
        </p:spPr>
        <p:txBody>
          <a:bodyPr/>
          <a:lstStyle/>
          <a:p>
            <a:pPr>
              <a:lnSpc>
                <a:spcPct val="100000"/>
              </a:lnSpc>
            </a:pPr>
            <a:r>
              <a:rPr lang="en-US" sz="2800" dirty="0" smtClean="0">
                <a:solidFill>
                  <a:schemeClr val="tx2"/>
                </a:solidFill>
                <a:latin typeface="Roboto Light"/>
                <a:cs typeface="Roboto Light"/>
              </a:rPr>
              <a:t>Dig Deeper with</a:t>
            </a:r>
          </a:p>
          <a:p>
            <a:pPr>
              <a:lnSpc>
                <a:spcPct val="100000"/>
              </a:lnSpc>
            </a:pPr>
            <a:r>
              <a:rPr lang="en-US" sz="5400" dirty="0" smtClean="0">
                <a:solidFill>
                  <a:schemeClr val="tx1"/>
                </a:solidFill>
                <a:latin typeface="Roboto Light"/>
                <a:cs typeface="Roboto Light"/>
              </a:rPr>
              <a:t>Engagement Games</a:t>
            </a:r>
          </a:p>
        </p:txBody>
      </p:sp>
      <p:sp>
        <p:nvSpPr>
          <p:cNvPr id="7" name="TextBox 6"/>
          <p:cNvSpPr txBox="1"/>
          <p:nvPr/>
        </p:nvSpPr>
        <p:spPr>
          <a:xfrm>
            <a:off x="1152517" y="4288937"/>
            <a:ext cx="5126630" cy="923330"/>
          </a:xfrm>
          <a:prstGeom prst="rect">
            <a:avLst/>
          </a:prstGeom>
          <a:noFill/>
        </p:spPr>
        <p:txBody>
          <a:bodyPr wrap="square" rtlCol="0">
            <a:spAutoFit/>
          </a:bodyPr>
          <a:lstStyle/>
          <a:p>
            <a:r>
              <a:rPr lang="en-US" sz="1800" dirty="0" smtClean="0">
                <a:latin typeface="Roboto Light"/>
                <a:ea typeface="Roboto Light"/>
                <a:cs typeface="Roboto Light"/>
              </a:rPr>
              <a:t>A presentation deck for training educators on </a:t>
            </a:r>
            <a:r>
              <a:rPr lang="en-US" sz="1800" dirty="0" smtClean="0">
                <a:latin typeface="Roboto Light"/>
                <a:ea typeface="Roboto Light"/>
                <a:cs typeface="Roboto Light"/>
              </a:rPr>
              <a:t>the</a:t>
            </a:r>
            <a:r>
              <a:rPr lang="en-US" sz="1800" dirty="0" smtClean="0">
                <a:latin typeface="Roboto Light"/>
                <a:ea typeface="Roboto Light"/>
                <a:cs typeface="Roboto Light"/>
              </a:rPr>
              <a:t> Project MASH </a:t>
            </a:r>
            <a:r>
              <a:rPr lang="en-US" sz="1800" dirty="0" smtClean="0">
                <a:latin typeface="Roboto Light"/>
                <a:ea typeface="Roboto Light"/>
                <a:cs typeface="Roboto Light"/>
              </a:rPr>
              <a:t>engagement </a:t>
            </a:r>
            <a:r>
              <a:rPr lang="en-US" sz="1800" dirty="0" smtClean="0">
                <a:latin typeface="Roboto Light"/>
                <a:ea typeface="Roboto Light"/>
                <a:cs typeface="Roboto Light"/>
              </a:rPr>
              <a:t>games </a:t>
            </a:r>
            <a:r>
              <a:rPr lang="en-US" sz="1800" dirty="0" smtClean="0">
                <a:latin typeface="Roboto Light"/>
                <a:ea typeface="Roboto Light"/>
                <a:cs typeface="Roboto Light"/>
              </a:rPr>
              <a:t>process, from the Engagement Lab.</a:t>
            </a:r>
            <a:endParaRPr lang="en-US" sz="1800" dirty="0">
              <a:latin typeface="Roboto Light"/>
              <a:ea typeface="Roboto Light"/>
              <a:cs typeface="Roboto Light"/>
            </a:endParaRPr>
          </a:p>
        </p:txBody>
      </p:sp>
      <p:sp>
        <p:nvSpPr>
          <p:cNvPr id="8" name="TextBox 7"/>
          <p:cNvSpPr txBox="1"/>
          <p:nvPr/>
        </p:nvSpPr>
        <p:spPr>
          <a:xfrm>
            <a:off x="1152512" y="5157192"/>
            <a:ext cx="4105674" cy="369332"/>
          </a:xfrm>
          <a:prstGeom prst="rect">
            <a:avLst/>
          </a:prstGeom>
          <a:noFill/>
        </p:spPr>
        <p:txBody>
          <a:bodyPr wrap="square" rtlCol="0">
            <a:spAutoFit/>
          </a:bodyPr>
          <a:lstStyle/>
          <a:p>
            <a:r>
              <a:rPr lang="en-US" sz="1800" i="1" dirty="0" smtClean="0">
                <a:solidFill>
                  <a:schemeClr val="tx2"/>
                </a:solidFill>
                <a:latin typeface="Roboto Light"/>
                <a:ea typeface="Roboto Light"/>
                <a:cs typeface="Roboto Light"/>
              </a:rPr>
              <a:t>Full day version</a:t>
            </a:r>
            <a:endParaRPr lang="en-US" sz="1800" i="1" dirty="0">
              <a:solidFill>
                <a:schemeClr val="tx2"/>
              </a:solidFill>
              <a:latin typeface="Roboto Light"/>
              <a:ea typeface="Roboto Light"/>
              <a:cs typeface="Roboto Ligh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Rectangle 2"/>
          <p:cNvSpPr/>
          <p:nvPr/>
        </p:nvSpPr>
        <p:spPr>
          <a:xfrm>
            <a:off x="790128" y="692696"/>
            <a:ext cx="8915400" cy="4278094"/>
          </a:xfrm>
          <a:prstGeom prst="rect">
            <a:avLst/>
          </a:prstGeom>
        </p:spPr>
        <p:txBody>
          <a:bodyPr wrap="square">
            <a:spAutoFit/>
          </a:bodyPr>
          <a:lstStyle/>
          <a:p>
            <a:r>
              <a:rPr lang="en-US" sz="3200" dirty="0" smtClean="0">
                <a:solidFill>
                  <a:schemeClr val="tx2"/>
                </a:solidFill>
                <a:latin typeface="Avenir Medium"/>
                <a:cs typeface="Avenir Medium"/>
              </a:rPr>
              <a:t>Uncertainty and suspense</a:t>
            </a:r>
          </a:p>
          <a:p>
            <a:r>
              <a:rPr lang="en-US" sz="3200" dirty="0" smtClean="0">
                <a:latin typeface="Avenir Medium"/>
                <a:cs typeface="Avenir Medium"/>
              </a:rPr>
              <a:t>	</a:t>
            </a:r>
            <a:r>
              <a:rPr lang="en-US" sz="3200" dirty="0" smtClean="0">
                <a:solidFill>
                  <a:srgbClr val="595959"/>
                </a:solidFill>
                <a:latin typeface="Avenir Medium"/>
                <a:cs typeface="Avenir Medium"/>
              </a:rPr>
              <a:t>are built into the game’s structure.</a:t>
            </a:r>
          </a:p>
          <a:p>
            <a:r>
              <a:rPr lang="en-US" sz="3200" dirty="0" smtClean="0">
                <a:solidFill>
                  <a:srgbClr val="595959"/>
                </a:solidFill>
                <a:latin typeface="Avenir Medium"/>
                <a:cs typeface="Avenir Medium"/>
              </a:rPr>
              <a:t>Escalating challenges and clear feedback</a:t>
            </a:r>
          </a:p>
          <a:p>
            <a:r>
              <a:rPr lang="en-US" sz="3200" dirty="0" smtClean="0">
                <a:latin typeface="Avenir Medium"/>
                <a:cs typeface="Avenir Medium"/>
              </a:rPr>
              <a:t>	</a:t>
            </a:r>
            <a:r>
              <a:rPr lang="en-US" sz="3200" dirty="0" smtClean="0">
                <a:solidFill>
                  <a:srgbClr val="D77AA9"/>
                </a:solidFill>
                <a:latin typeface="Avenir Medium"/>
                <a:cs typeface="Avenir Medium"/>
              </a:rPr>
              <a:t>	</a:t>
            </a:r>
            <a:r>
              <a:rPr lang="en-US" sz="3200" dirty="0" smtClean="0">
                <a:solidFill>
                  <a:srgbClr val="ED6B06"/>
                </a:solidFill>
                <a:latin typeface="Avenir Medium"/>
                <a:cs typeface="Avenir Medium"/>
              </a:rPr>
              <a:t>focus attention,</a:t>
            </a:r>
          </a:p>
          <a:p>
            <a:r>
              <a:rPr lang="en-US" sz="3200" dirty="0" smtClean="0">
                <a:solidFill>
                  <a:srgbClr val="ED6B06"/>
                </a:solidFill>
                <a:latin typeface="Avenir Medium"/>
                <a:cs typeface="Avenir Medium"/>
              </a:rPr>
              <a:t>			support reflection,</a:t>
            </a:r>
          </a:p>
          <a:p>
            <a:r>
              <a:rPr lang="en-US" sz="3200" dirty="0" smtClean="0">
                <a:solidFill>
                  <a:srgbClr val="ED6B06"/>
                </a:solidFill>
                <a:latin typeface="Avenir Medium"/>
                <a:cs typeface="Avenir Medium"/>
              </a:rPr>
              <a:t>		</a:t>
            </a:r>
            <a:r>
              <a:rPr lang="en-US" sz="3200" dirty="0" smtClean="0">
                <a:solidFill>
                  <a:schemeClr val="tx1">
                    <a:lumMod val="65000"/>
                    <a:lumOff val="35000"/>
                  </a:schemeClr>
                </a:solidFill>
                <a:latin typeface="Avenir Medium"/>
                <a:cs typeface="Avenir Medium"/>
              </a:rPr>
              <a:t>		and </a:t>
            </a:r>
            <a:r>
              <a:rPr lang="en-US" sz="3200" dirty="0" smtClean="0">
                <a:solidFill>
                  <a:srgbClr val="ED6B06"/>
                </a:solidFill>
                <a:latin typeface="Avenir Medium"/>
                <a:cs typeface="Avenir Medium"/>
              </a:rPr>
              <a:t>build meaning</a:t>
            </a:r>
            <a:r>
              <a:rPr lang="en-US" sz="3200" dirty="0" smtClean="0">
                <a:latin typeface="Avenir Medium"/>
                <a:cs typeface="Avenir Medium"/>
              </a:rPr>
              <a:t>.</a:t>
            </a:r>
            <a:endParaRPr lang="en-US" sz="3200" dirty="0">
              <a:latin typeface="Avenir Medium"/>
              <a:cs typeface="Avenir Medium"/>
            </a:endParaRPr>
          </a:p>
        </p:txBody>
      </p:sp>
      <p:pic>
        <p:nvPicPr>
          <p:cNvPr id="4" name="Picture 3" descr="resizedlogo.jpg"/>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905003" y="5984210"/>
            <a:ext cx="2216224" cy="517673"/>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extBox 6"/>
          <p:cNvSpPr txBox="1"/>
          <p:nvPr/>
        </p:nvSpPr>
        <p:spPr>
          <a:xfrm>
            <a:off x="560512" y="1052736"/>
            <a:ext cx="9217024" cy="3862596"/>
          </a:xfrm>
          <a:prstGeom prst="rect">
            <a:avLst/>
          </a:prstGeom>
          <a:noFill/>
        </p:spPr>
        <p:txBody>
          <a:bodyPr wrap="square" rtlCol="0">
            <a:spAutoFit/>
          </a:bodyPr>
          <a:lstStyle/>
          <a:p>
            <a:endParaRPr lang="en-US" sz="26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400" dirty="0" smtClean="0">
                <a:solidFill>
                  <a:srgbClr val="F16623"/>
                </a:solidFill>
                <a:latin typeface="Avenir Medium"/>
                <a:cs typeface="Avenir Medium"/>
              </a:rPr>
              <a:t>Objective and feedback</a:t>
            </a:r>
            <a:r>
              <a:rPr lang="en-US" sz="2400" dirty="0" smtClean="0">
                <a:latin typeface="Avenir Medium"/>
                <a:cs typeface="Avenir Medium"/>
              </a:rPr>
              <a:t>: </a:t>
            </a:r>
            <a:r>
              <a:rPr lang="en-US" sz="2400" dirty="0" smtClean="0">
                <a:solidFill>
                  <a:srgbClr val="595959"/>
                </a:solidFill>
                <a:latin typeface="Avenir Medium"/>
                <a:cs typeface="Avenir Medium"/>
              </a:rPr>
              <a:t>What does it mean to win? How to players evaluate their progress?</a:t>
            </a:r>
          </a:p>
          <a:p>
            <a:pPr marL="457200" indent="-457200">
              <a:buFont typeface="Arial" panose="020B0604020202020204" pitchFamily="34" charset="0"/>
              <a:buChar char="•"/>
            </a:pPr>
            <a:r>
              <a:rPr lang="en-US" sz="2400" dirty="0" smtClean="0">
                <a:solidFill>
                  <a:srgbClr val="F16623"/>
                </a:solidFill>
                <a:latin typeface="Avenir Medium"/>
                <a:cs typeface="Avenir Medium"/>
              </a:rPr>
              <a:t>Actions/mechanics: </a:t>
            </a:r>
            <a:r>
              <a:rPr lang="en-US" sz="2400" dirty="0" smtClean="0">
                <a:solidFill>
                  <a:srgbClr val="595959"/>
                </a:solidFill>
                <a:latin typeface="Avenir Medium"/>
                <a:cs typeface="Avenir Medium"/>
              </a:rPr>
              <a:t>What actions can players take, and how does this move the game forward? What are the obstacles?</a:t>
            </a:r>
          </a:p>
          <a:p>
            <a:pPr marL="457200" indent="-457200">
              <a:buFont typeface="Arial" panose="020B0604020202020204" pitchFamily="34" charset="0"/>
              <a:buChar char="•"/>
            </a:pPr>
            <a:r>
              <a:rPr lang="en-US" sz="2400" dirty="0" smtClean="0">
                <a:solidFill>
                  <a:srgbClr val="595959"/>
                </a:solidFill>
                <a:latin typeface="Avenir Medium"/>
                <a:cs typeface="Avenir Medium"/>
              </a:rPr>
              <a:t>Clear</a:t>
            </a:r>
            <a:r>
              <a:rPr lang="en-US" sz="2400" dirty="0" smtClean="0">
                <a:latin typeface="Avenir Medium"/>
                <a:cs typeface="Avenir Medium"/>
              </a:rPr>
              <a:t> </a:t>
            </a:r>
            <a:r>
              <a:rPr lang="en-US" sz="2400" dirty="0" smtClean="0">
                <a:solidFill>
                  <a:srgbClr val="F16623"/>
                </a:solidFill>
                <a:latin typeface="Avenir Medium"/>
                <a:cs typeface="Avenir Medium"/>
              </a:rPr>
              <a:t>rules/boundaries</a:t>
            </a:r>
            <a:r>
              <a:rPr lang="en-US" sz="2400" dirty="0" smtClean="0">
                <a:solidFill>
                  <a:srgbClr val="595959"/>
                </a:solidFill>
                <a:latin typeface="Avenir Medium"/>
                <a:cs typeface="Avenir Medium"/>
              </a:rPr>
              <a:t>: What are the limits on player choice? What is/is not allowed?</a:t>
            </a:r>
          </a:p>
          <a:p>
            <a:pPr marL="457200" indent="-457200"/>
            <a:endParaRPr lang="en-US" sz="2600" dirty="0" smtClean="0">
              <a:latin typeface="Helvetica"/>
              <a:cs typeface="Helvetica"/>
            </a:endParaRPr>
          </a:p>
        </p:txBody>
      </p:sp>
      <p:sp>
        <p:nvSpPr>
          <p:cNvPr id="8" name="TextBox 7"/>
          <p:cNvSpPr txBox="1"/>
          <p:nvPr/>
        </p:nvSpPr>
        <p:spPr>
          <a:xfrm>
            <a:off x="344488" y="476672"/>
            <a:ext cx="5184576" cy="707886"/>
          </a:xfrm>
          <a:prstGeom prst="rect">
            <a:avLst/>
          </a:prstGeom>
          <a:noFill/>
        </p:spPr>
        <p:txBody>
          <a:bodyPr wrap="square" rtlCol="0">
            <a:spAutoFit/>
          </a:bodyPr>
          <a:lstStyle/>
          <a:p>
            <a:r>
              <a:rPr lang="en-US" sz="4000" kern="600" dirty="0" smtClean="0">
                <a:solidFill>
                  <a:srgbClr val="595959"/>
                </a:solidFill>
                <a:latin typeface="Avenir Medium"/>
                <a:cs typeface="Avenir Medium"/>
              </a:rPr>
              <a:t>Elements of a game</a:t>
            </a:r>
            <a:endParaRPr lang="en-US" sz="4000" kern="600" dirty="0">
              <a:solidFill>
                <a:srgbClr val="595959"/>
              </a:solidFill>
              <a:latin typeface="Avenir Medium"/>
              <a:cs typeface="Avenir Medium"/>
            </a:endParaRPr>
          </a:p>
        </p:txBody>
      </p:sp>
      <p:pic>
        <p:nvPicPr>
          <p:cNvPr id="10" name="Picture 9" descr="resizedlogo.jpg"/>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905003" y="5984210"/>
            <a:ext cx="2216224" cy="517673"/>
          </a:xfrm>
          <a:prstGeom prst="rect">
            <a:avLst/>
          </a:prstGeom>
        </p:spPr>
      </p:pic>
      <p:sp>
        <p:nvSpPr>
          <p:cNvPr id="2" name="TextBox 1"/>
          <p:cNvSpPr txBox="1"/>
          <p:nvPr/>
        </p:nvSpPr>
        <p:spPr>
          <a:xfrm>
            <a:off x="656473" y="4941176"/>
            <a:ext cx="8956924" cy="492443"/>
          </a:xfrm>
          <a:prstGeom prst="rect">
            <a:avLst/>
          </a:prstGeom>
          <a:noFill/>
        </p:spPr>
        <p:txBody>
          <a:bodyPr wrap="none" rtlCol="0">
            <a:spAutoFit/>
          </a:bodyPr>
          <a:lstStyle/>
          <a:p>
            <a:pPr marL="457200" lvl="0" indent="-457200"/>
            <a:r>
              <a:rPr lang="en-US" sz="2600" dirty="0">
                <a:solidFill>
                  <a:srgbClr val="595959"/>
                </a:solidFill>
                <a:latin typeface="Avenir Medium"/>
                <a:cs typeface="Avenir Medium"/>
              </a:rPr>
              <a:t>...and </a:t>
            </a:r>
            <a:r>
              <a:rPr lang="en-US" sz="2600" dirty="0">
                <a:solidFill>
                  <a:srgbClr val="ED6B06"/>
                </a:solidFill>
                <a:latin typeface="Avenir Medium"/>
                <a:cs typeface="Avenir Medium"/>
              </a:rPr>
              <a:t>room to play</a:t>
            </a:r>
            <a:r>
              <a:rPr lang="en-US" sz="2600" dirty="0">
                <a:solidFill>
                  <a:srgbClr val="595959"/>
                </a:solidFill>
                <a:latin typeface="Avenir Medium"/>
                <a:cs typeface="Avenir Medium"/>
              </a:rPr>
              <a:t>: uncertainty, choice, strategy, interaction</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Round Same Side Corner Rectangle 1"/>
          <p:cNvSpPr/>
          <p:nvPr/>
        </p:nvSpPr>
        <p:spPr bwMode="auto">
          <a:xfrm>
            <a:off x="2072640" y="3881120"/>
            <a:ext cx="1493520" cy="416560"/>
          </a:xfrm>
          <a:prstGeom prst="round2Same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1000" b="0" i="0" u="none" strike="noStrike" cap="none" normalizeH="0" baseline="0">
              <a:ln>
                <a:noFill/>
              </a:ln>
              <a:solidFill>
                <a:schemeClr val="tx1"/>
              </a:solidFill>
              <a:effectLst/>
              <a:latin typeface="Verdana" charset="0"/>
              <a:ea typeface="Arial" charset="0"/>
              <a:cs typeface="Arial" charset="0"/>
            </a:endParaRPr>
          </a:p>
        </p:txBody>
      </p:sp>
      <p:pic>
        <p:nvPicPr>
          <p:cNvPr id="11" name="Picture 10" descr="resizedlogo.jpg"/>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905003" y="5984210"/>
            <a:ext cx="2216224" cy="517673"/>
          </a:xfrm>
          <a:prstGeom prst="rect">
            <a:avLst/>
          </a:prstGeom>
        </p:spPr>
      </p:pic>
      <p:sp>
        <p:nvSpPr>
          <p:cNvPr id="18" name="Dodecagon 17"/>
          <p:cNvSpPr/>
          <p:nvPr/>
        </p:nvSpPr>
        <p:spPr bwMode="auto">
          <a:xfrm>
            <a:off x="2743200" y="1371600"/>
            <a:ext cx="1752600" cy="1676400"/>
          </a:xfrm>
          <a:prstGeom prst="dodecagon">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1000" b="0" i="0" u="none" strike="noStrike" cap="none" normalizeH="0" baseline="0">
              <a:ln>
                <a:noFill/>
              </a:ln>
              <a:solidFill>
                <a:schemeClr val="tx1"/>
              </a:solidFill>
              <a:effectLst/>
              <a:latin typeface="Verdana" charset="0"/>
              <a:ea typeface="Arial" charset="0"/>
              <a:cs typeface="Arial" charset="0"/>
            </a:endParaRPr>
          </a:p>
        </p:txBody>
      </p:sp>
      <p:sp>
        <p:nvSpPr>
          <p:cNvPr id="20" name="Oval 19"/>
          <p:cNvSpPr/>
          <p:nvPr/>
        </p:nvSpPr>
        <p:spPr bwMode="auto">
          <a:xfrm>
            <a:off x="2819400" y="1676400"/>
            <a:ext cx="4953000" cy="3200400"/>
          </a:xfrm>
          <a:prstGeom prst="ellipse">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1000" b="0" i="0" u="none" strike="noStrike" cap="none" normalizeH="0" baseline="0">
              <a:ln>
                <a:noFill/>
              </a:ln>
              <a:solidFill>
                <a:schemeClr val="tx1"/>
              </a:solidFill>
              <a:effectLst/>
              <a:latin typeface="Verdana" charset="0"/>
              <a:ea typeface="Arial" charset="0"/>
              <a:cs typeface="Arial" charset="0"/>
            </a:endParaRPr>
          </a:p>
        </p:txBody>
      </p:sp>
      <p:sp>
        <p:nvSpPr>
          <p:cNvPr id="12" name="TextBox 11"/>
          <p:cNvSpPr txBox="1"/>
          <p:nvPr/>
        </p:nvSpPr>
        <p:spPr>
          <a:xfrm>
            <a:off x="2144692" y="332660"/>
            <a:ext cx="7704856" cy="1015663"/>
          </a:xfrm>
          <a:prstGeom prst="rect">
            <a:avLst/>
          </a:prstGeom>
          <a:noFill/>
        </p:spPr>
        <p:txBody>
          <a:bodyPr wrap="square" rtlCol="0">
            <a:spAutoFit/>
          </a:bodyPr>
          <a:lstStyle/>
          <a:p>
            <a:r>
              <a:rPr lang="en-US" sz="3000" dirty="0" smtClean="0">
                <a:solidFill>
                  <a:schemeClr val="tx2"/>
                </a:solidFill>
                <a:latin typeface="Avenir Medium"/>
                <a:cs typeface="Avenir Medium"/>
              </a:rPr>
              <a:t>Modification</a:t>
            </a:r>
            <a:r>
              <a:rPr lang="en-US" sz="3000" dirty="0" smtClean="0">
                <a:latin typeface="Avenir Medium"/>
                <a:cs typeface="Avenir Medium"/>
              </a:rPr>
              <a:t> </a:t>
            </a:r>
            <a:r>
              <a:rPr lang="en-US" sz="3000" dirty="0" smtClean="0">
                <a:solidFill>
                  <a:schemeClr val="tx1">
                    <a:lumMod val="65000"/>
                    <a:lumOff val="35000"/>
                  </a:schemeClr>
                </a:solidFill>
                <a:latin typeface="Avenir Medium"/>
                <a:cs typeface="Avenir Medium"/>
              </a:rPr>
              <a:t>of existing game elements is a common strategy for creating </a:t>
            </a:r>
            <a:r>
              <a:rPr lang="en-US" sz="3000" dirty="0" smtClean="0">
                <a:solidFill>
                  <a:srgbClr val="ED6B06"/>
                </a:solidFill>
                <a:latin typeface="Avenir Medium"/>
                <a:cs typeface="Avenir Medium"/>
              </a:rPr>
              <a:t>new games</a:t>
            </a:r>
            <a:r>
              <a:rPr lang="en-US" sz="3000" dirty="0" smtClean="0">
                <a:latin typeface="Avenir Medium"/>
                <a:cs typeface="Avenir Medium"/>
              </a:rPr>
              <a:t>.</a:t>
            </a:r>
            <a:endParaRPr lang="en-US" sz="3000" dirty="0">
              <a:latin typeface="Avenir Medium"/>
              <a:cs typeface="Avenir Medium"/>
            </a:endParaRPr>
          </a:p>
        </p:txBody>
      </p:sp>
      <p:pic>
        <p:nvPicPr>
          <p:cNvPr id="15" name="Picture 14" descr="Screen Shot 2014-05-30 at 4.54.57 PM.png"/>
          <p:cNvPicPr>
            <a:picLocks noChangeAspect="1"/>
          </p:cNvPicPr>
          <p:nvPr/>
        </p:nvPicPr>
        <p:blipFill>
          <a:blip r:embed="rId4"/>
          <a:stretch>
            <a:fillRect/>
          </a:stretch>
        </p:blipFill>
        <p:spPr>
          <a:xfrm>
            <a:off x="5459862" y="3810000"/>
            <a:ext cx="4446142" cy="2057400"/>
          </a:xfrm>
          <a:prstGeom prst="rect">
            <a:avLst/>
          </a:prstGeom>
        </p:spPr>
      </p:pic>
      <p:sp>
        <p:nvSpPr>
          <p:cNvPr id="17" name="Rectangle 16"/>
          <p:cNvSpPr/>
          <p:nvPr/>
        </p:nvSpPr>
        <p:spPr bwMode="auto">
          <a:xfrm>
            <a:off x="7543800" y="3886200"/>
            <a:ext cx="1371600" cy="1066800"/>
          </a:xfrm>
          <a:prstGeom prst="rect">
            <a:avLst/>
          </a:prstGeom>
          <a:solidFill>
            <a:schemeClr val="bg2"/>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1000" b="0" i="0" u="none" strike="noStrike" cap="none" normalizeH="0" baseline="0">
              <a:ln>
                <a:noFill/>
              </a:ln>
              <a:solidFill>
                <a:schemeClr val="tx1"/>
              </a:solidFill>
              <a:effectLst/>
              <a:latin typeface="Verdana" charset="0"/>
              <a:ea typeface="Arial" charset="0"/>
              <a:cs typeface="Arial" charset="0"/>
            </a:endParaRPr>
          </a:p>
        </p:txBody>
      </p:sp>
      <p:sp>
        <p:nvSpPr>
          <p:cNvPr id="24" name="Rectangle 23"/>
          <p:cNvSpPr/>
          <p:nvPr/>
        </p:nvSpPr>
        <p:spPr bwMode="auto">
          <a:xfrm>
            <a:off x="7239000" y="4419600"/>
            <a:ext cx="1371600" cy="1066800"/>
          </a:xfrm>
          <a:prstGeom prst="rect">
            <a:avLst/>
          </a:prstGeom>
          <a:solidFill>
            <a:schemeClr val="bg2"/>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1000" b="0" i="0" u="none" strike="noStrike" cap="none" normalizeH="0" baseline="0">
              <a:ln>
                <a:noFill/>
              </a:ln>
              <a:solidFill>
                <a:schemeClr val="tx1"/>
              </a:solidFill>
              <a:effectLst/>
              <a:latin typeface="Verdana" charset="0"/>
              <a:ea typeface="Arial" charset="0"/>
              <a:cs typeface="Arial" charset="0"/>
            </a:endParaRPr>
          </a:p>
        </p:txBody>
      </p:sp>
      <p:pic>
        <p:nvPicPr>
          <p:cNvPr id="25" name="Picture 24" descr="Layer-14-copy.png"/>
          <p:cNvPicPr>
            <a:picLocks noChangeAspect="1"/>
          </p:cNvPicPr>
          <p:nvPr/>
        </p:nvPicPr>
        <p:blipFill>
          <a:blip r:embed="rId5">
            <a:alphaModFix/>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7315200" y="3733800"/>
            <a:ext cx="1716796" cy="1676400"/>
          </a:xfrm>
          <a:prstGeom prst="rect">
            <a:avLst/>
          </a:prstGeom>
        </p:spPr>
      </p:pic>
      <p:sp>
        <p:nvSpPr>
          <p:cNvPr id="27" name="Rectangle 26"/>
          <p:cNvSpPr/>
          <p:nvPr/>
        </p:nvSpPr>
        <p:spPr bwMode="auto">
          <a:xfrm>
            <a:off x="8915404" y="4191000"/>
            <a:ext cx="762000" cy="1066800"/>
          </a:xfrm>
          <a:prstGeom prst="rect">
            <a:avLst/>
          </a:prstGeom>
          <a:solidFill>
            <a:srgbClr val="FFFFFF"/>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1000" b="0" i="0" u="none" strike="noStrike" cap="none" normalizeH="0" baseline="0">
              <a:ln>
                <a:noFill/>
              </a:ln>
              <a:solidFill>
                <a:schemeClr val="tx1"/>
              </a:solidFill>
              <a:effectLst/>
              <a:latin typeface="Verdana" charset="0"/>
              <a:ea typeface="Arial" charset="0"/>
              <a:cs typeface="Arial" charset="0"/>
            </a:endParaRPr>
          </a:p>
        </p:txBody>
      </p:sp>
      <p:sp>
        <p:nvSpPr>
          <p:cNvPr id="28" name="Rectangle 27"/>
          <p:cNvSpPr/>
          <p:nvPr/>
        </p:nvSpPr>
        <p:spPr bwMode="auto">
          <a:xfrm>
            <a:off x="8610604" y="4953000"/>
            <a:ext cx="457200" cy="381000"/>
          </a:xfrm>
          <a:prstGeom prst="rect">
            <a:avLst/>
          </a:prstGeom>
          <a:solidFill>
            <a:srgbClr val="FFFFFF"/>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1000" b="0" i="0" u="none" strike="noStrike" cap="none" normalizeH="0" baseline="0">
              <a:ln>
                <a:noFill/>
              </a:ln>
              <a:solidFill>
                <a:schemeClr val="tx1"/>
              </a:solidFill>
              <a:effectLst/>
              <a:latin typeface="Verdana" charset="0"/>
              <a:ea typeface="Arial" charset="0"/>
              <a:cs typeface="Arial" charset="0"/>
            </a:endParaRPr>
          </a:p>
        </p:txBody>
      </p:sp>
      <p:pic>
        <p:nvPicPr>
          <p:cNvPr id="29" name="Picture 28" descr="Screen Shot 2014-06-02 at 11.47.43 AM.png"/>
          <p:cNvPicPr>
            <a:picLocks noChangeAspect="1"/>
          </p:cNvPicPr>
          <p:nvPr/>
        </p:nvPicPr>
        <p:blipFill>
          <a:blip r:embed="rId6"/>
          <a:stretch>
            <a:fillRect/>
          </a:stretch>
        </p:blipFill>
        <p:spPr>
          <a:xfrm>
            <a:off x="8915404" y="4343400"/>
            <a:ext cx="776558" cy="934770"/>
          </a:xfrm>
          <a:prstGeom prst="rect">
            <a:avLst/>
          </a:prstGeom>
        </p:spPr>
      </p:pic>
      <p:sp>
        <p:nvSpPr>
          <p:cNvPr id="19" name="Rectangle 18"/>
          <p:cNvSpPr/>
          <p:nvPr/>
        </p:nvSpPr>
        <p:spPr>
          <a:xfrm>
            <a:off x="272480" y="2334940"/>
            <a:ext cx="6840760" cy="2462212"/>
          </a:xfrm>
          <a:prstGeom prst="rect">
            <a:avLst/>
          </a:prstGeom>
        </p:spPr>
        <p:txBody>
          <a:bodyPr wrap="square">
            <a:spAutoFit/>
          </a:bodyPr>
          <a:lstStyle/>
          <a:p>
            <a:r>
              <a:rPr lang="en-US" sz="2100" dirty="0" smtClean="0">
                <a:solidFill>
                  <a:srgbClr val="595959"/>
                </a:solidFill>
                <a:latin typeface="Avenir Medium"/>
                <a:cs typeface="Avenir Medium"/>
              </a:rPr>
              <a:t>Most of us know the game of </a:t>
            </a:r>
            <a:r>
              <a:rPr lang="en-US" sz="2100" dirty="0" smtClean="0">
                <a:solidFill>
                  <a:srgbClr val="2EA33E"/>
                </a:solidFill>
                <a:latin typeface="Avenir Medium"/>
                <a:cs typeface="Avenir Medium"/>
              </a:rPr>
              <a:t>Checkers</a:t>
            </a:r>
            <a:r>
              <a:rPr lang="en-US" sz="2100" dirty="0" smtClean="0">
                <a:solidFill>
                  <a:srgbClr val="595959"/>
                </a:solidFill>
                <a:latin typeface="Avenir Medium"/>
                <a:cs typeface="Avenir Medium"/>
              </a:rPr>
              <a:t>.</a:t>
            </a:r>
          </a:p>
          <a:p>
            <a:r>
              <a:rPr lang="en-US" sz="2100" dirty="0">
                <a:solidFill>
                  <a:srgbClr val="595959"/>
                </a:solidFill>
                <a:latin typeface="Avenir Medium"/>
                <a:cs typeface="Avenir Medium"/>
              </a:rPr>
              <a:t>In fact, Checkers is a mod of an English game called </a:t>
            </a:r>
            <a:r>
              <a:rPr lang="en-US" sz="2100" dirty="0">
                <a:solidFill>
                  <a:srgbClr val="55A0FF"/>
                </a:solidFill>
                <a:latin typeface="Avenir Medium"/>
                <a:cs typeface="Avenir Medium"/>
              </a:rPr>
              <a:t>Draughts</a:t>
            </a:r>
            <a:r>
              <a:rPr lang="en-US" sz="2100" dirty="0">
                <a:solidFill>
                  <a:srgbClr val="595959"/>
                </a:solidFill>
                <a:latin typeface="Avenir Medium"/>
                <a:cs typeface="Avenir Medium"/>
              </a:rPr>
              <a:t>, played with bottle tops</a:t>
            </a:r>
            <a:r>
              <a:rPr lang="en-US" sz="2100" dirty="0" smtClean="0">
                <a:solidFill>
                  <a:srgbClr val="595959"/>
                </a:solidFill>
                <a:latin typeface="Avenir Medium"/>
                <a:cs typeface="Avenir Medium"/>
              </a:rPr>
              <a:t>… </a:t>
            </a:r>
            <a:r>
              <a:rPr lang="en-US" sz="2100" dirty="0">
                <a:solidFill>
                  <a:schemeClr val="tx1">
                    <a:lumMod val="65000"/>
                    <a:lumOff val="35000"/>
                  </a:schemeClr>
                </a:solidFill>
                <a:latin typeface="Avenir Medium"/>
                <a:cs typeface="Avenir Medium"/>
              </a:rPr>
              <a:t>And </a:t>
            </a:r>
            <a:r>
              <a:rPr lang="en-US" sz="2100" dirty="0" smtClean="0">
                <a:solidFill>
                  <a:srgbClr val="55A0FF"/>
                </a:solidFill>
                <a:latin typeface="Avenir Medium"/>
                <a:cs typeface="Avenir Medium"/>
              </a:rPr>
              <a:t>Draughts</a:t>
            </a:r>
            <a:r>
              <a:rPr lang="en-US" sz="2100" dirty="0" smtClean="0">
                <a:solidFill>
                  <a:schemeClr val="tx1">
                    <a:lumMod val="65000"/>
                    <a:lumOff val="35000"/>
                  </a:schemeClr>
                </a:solidFill>
                <a:latin typeface="Avenir Medium"/>
                <a:cs typeface="Avenir Medium"/>
              </a:rPr>
              <a:t> </a:t>
            </a:r>
            <a:r>
              <a:rPr lang="en-US" sz="2100" dirty="0">
                <a:solidFill>
                  <a:schemeClr val="tx1">
                    <a:lumMod val="65000"/>
                    <a:lumOff val="35000"/>
                  </a:schemeClr>
                </a:solidFill>
                <a:latin typeface="Avenir Medium"/>
                <a:cs typeface="Avenir Medium"/>
              </a:rPr>
              <a:t>is itself a mod of several similar ancient games dating back several thousand years…</a:t>
            </a:r>
          </a:p>
          <a:p>
            <a:endParaRPr lang="en-US" sz="2200" dirty="0" smtClean="0">
              <a:solidFill>
                <a:srgbClr val="595959"/>
              </a:solidFill>
              <a:latin typeface="Avenir Medium"/>
              <a:cs typeface="Avenir Medium"/>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8080719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extBox 6"/>
          <p:cNvSpPr txBox="1"/>
          <p:nvPr/>
        </p:nvSpPr>
        <p:spPr>
          <a:xfrm>
            <a:off x="632520" y="1508586"/>
            <a:ext cx="9217024" cy="5016758"/>
          </a:xfrm>
          <a:prstGeom prst="rect">
            <a:avLst/>
          </a:prstGeom>
          <a:noFill/>
        </p:spPr>
        <p:txBody>
          <a:bodyPr wrap="square" rtlCol="0">
            <a:spAutoFit/>
          </a:bodyPr>
          <a:lstStyle/>
          <a:p>
            <a:endParaRPr lang="en-US" sz="23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100" dirty="0" smtClean="0">
                <a:solidFill>
                  <a:srgbClr val="F16623"/>
                </a:solidFill>
                <a:latin typeface="Avenir Medium"/>
                <a:cs typeface="Avenir Medium"/>
              </a:rPr>
              <a:t>Objective and feedback</a:t>
            </a:r>
            <a:r>
              <a:rPr lang="en-US" sz="2100" dirty="0" smtClean="0">
                <a:latin typeface="Avenir Medium"/>
                <a:cs typeface="Avenir Medium"/>
              </a:rPr>
              <a:t>: </a:t>
            </a:r>
            <a:r>
              <a:rPr lang="en-US" sz="2100" dirty="0" smtClean="0">
                <a:solidFill>
                  <a:srgbClr val="595959"/>
                </a:solidFill>
                <a:latin typeface="Avenir Medium"/>
                <a:cs typeface="Avenir Medium"/>
              </a:rPr>
              <a:t>Winning is achieved by clearing your opponent from the board, while losing your own pieces gives feedback on your gameplay.</a:t>
            </a:r>
          </a:p>
          <a:p>
            <a:pPr marL="457200" indent="-457200">
              <a:buFont typeface="Arial" panose="020B0604020202020204" pitchFamily="34" charset="0"/>
              <a:buChar char="•"/>
            </a:pPr>
            <a:r>
              <a:rPr lang="en-US" sz="2100" dirty="0" smtClean="0">
                <a:solidFill>
                  <a:srgbClr val="F16623"/>
                </a:solidFill>
                <a:latin typeface="Avenir Medium"/>
                <a:cs typeface="Avenir Medium"/>
              </a:rPr>
              <a:t>Actions/mechanics: </a:t>
            </a:r>
            <a:r>
              <a:rPr lang="en-US" sz="2100" dirty="0" smtClean="0">
                <a:solidFill>
                  <a:srgbClr val="595959"/>
                </a:solidFill>
                <a:latin typeface="Avenir Medium"/>
                <a:cs typeface="Avenir Medium"/>
              </a:rPr>
              <a:t>Pieces advance diagonally and capture with a diagonal jump.</a:t>
            </a:r>
          </a:p>
          <a:p>
            <a:pPr marL="457200" indent="-457200">
              <a:buFont typeface="Arial" panose="020B0604020202020204" pitchFamily="34" charset="0"/>
              <a:buChar char="•"/>
            </a:pPr>
            <a:r>
              <a:rPr lang="en-US" sz="2100" dirty="0" smtClean="0">
                <a:solidFill>
                  <a:srgbClr val="F16623"/>
                </a:solidFill>
                <a:latin typeface="Avenir Medium"/>
                <a:cs typeface="Avenir Medium"/>
              </a:rPr>
              <a:t>Rules/boundaries</a:t>
            </a:r>
            <a:r>
              <a:rPr lang="en-US" sz="2100" dirty="0" smtClean="0">
                <a:solidFill>
                  <a:srgbClr val="595959"/>
                </a:solidFill>
                <a:latin typeface="Avenir Medium"/>
                <a:cs typeface="Avenir Medium"/>
              </a:rPr>
              <a:t>: Players can only move on their own color, on the board, cannot jump their own pieces, and must land on an open space.</a:t>
            </a:r>
          </a:p>
          <a:p>
            <a:pPr marL="457200" indent="-457200">
              <a:buFont typeface="Arial" panose="020B0604020202020204" pitchFamily="34" charset="0"/>
              <a:buChar char="•"/>
            </a:pPr>
            <a:r>
              <a:rPr lang="en-US" sz="2100" dirty="0">
                <a:solidFill>
                  <a:srgbClr val="F16623"/>
                </a:solidFill>
                <a:latin typeface="Avenir Medium"/>
                <a:cs typeface="Avenir Medium"/>
              </a:rPr>
              <a:t>Room to play: </a:t>
            </a:r>
            <a:r>
              <a:rPr lang="en-US" sz="2100" dirty="0">
                <a:solidFill>
                  <a:srgbClr val="595959"/>
                </a:solidFill>
                <a:latin typeface="Avenir Medium"/>
                <a:cs typeface="Avenir Medium"/>
              </a:rPr>
              <a:t>A player doesn’t know what their opponent will do, but may have many options available to them.</a:t>
            </a:r>
          </a:p>
          <a:p>
            <a:pPr marL="457200" indent="-457200">
              <a:buFont typeface="Arial" panose="020B0604020202020204" pitchFamily="34" charset="0"/>
              <a:buChar char="•"/>
            </a:pPr>
            <a:endParaRPr lang="en-US" sz="2200" dirty="0" smtClean="0">
              <a:solidFill>
                <a:srgbClr val="595959"/>
              </a:solidFill>
              <a:latin typeface="Avenir Medium"/>
              <a:cs typeface="Avenir Medium"/>
            </a:endParaRPr>
          </a:p>
          <a:p>
            <a:pPr marL="457200" indent="-457200"/>
            <a:endParaRPr lang="en-US" sz="2200" dirty="0" smtClean="0">
              <a:latin typeface="Helvetica"/>
              <a:cs typeface="Helvetica"/>
            </a:endParaRPr>
          </a:p>
        </p:txBody>
      </p:sp>
      <p:sp>
        <p:nvSpPr>
          <p:cNvPr id="8" name="TextBox 7"/>
          <p:cNvSpPr txBox="1"/>
          <p:nvPr/>
        </p:nvSpPr>
        <p:spPr>
          <a:xfrm>
            <a:off x="1856657" y="560878"/>
            <a:ext cx="5184576" cy="707886"/>
          </a:xfrm>
          <a:prstGeom prst="rect">
            <a:avLst/>
          </a:prstGeom>
          <a:noFill/>
        </p:spPr>
        <p:txBody>
          <a:bodyPr wrap="square" rtlCol="0">
            <a:spAutoFit/>
          </a:bodyPr>
          <a:lstStyle/>
          <a:p>
            <a:r>
              <a:rPr lang="en-US" sz="4000" kern="600" dirty="0" smtClean="0">
                <a:solidFill>
                  <a:srgbClr val="595959"/>
                </a:solidFill>
                <a:latin typeface="Avenir Medium"/>
                <a:cs typeface="Avenir Medium"/>
              </a:rPr>
              <a:t>Elements of Checkers</a:t>
            </a:r>
            <a:endParaRPr lang="en-US" sz="4000" kern="600" dirty="0">
              <a:solidFill>
                <a:srgbClr val="595959"/>
              </a:solidFill>
              <a:latin typeface="Avenir Medium"/>
              <a:cs typeface="Avenir Medium"/>
            </a:endParaRPr>
          </a:p>
        </p:txBody>
      </p:sp>
      <p:pic>
        <p:nvPicPr>
          <p:cNvPr id="10" name="Picture 9" descr="resizedlogo.jpg"/>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905003" y="5984210"/>
            <a:ext cx="2216224" cy="517673"/>
          </a:xfrm>
          <a:prstGeom prst="rect">
            <a:avLst/>
          </a:prstGeom>
        </p:spPr>
      </p:pic>
      <p:pic>
        <p:nvPicPr>
          <p:cNvPr id="9" name="Picture 8" descr="images.jpg"/>
          <p:cNvPicPr>
            <a:picLocks/>
          </p:cNvPicPr>
          <p:nvPr/>
        </p:nvPicPr>
        <p:blipFill>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rot="16200000">
            <a:off x="344489" y="332657"/>
            <a:ext cx="1371600" cy="1371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5370219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18" name="Group 17"/>
          <p:cNvGrpSpPr/>
          <p:nvPr/>
        </p:nvGrpSpPr>
        <p:grpSpPr>
          <a:xfrm>
            <a:off x="1784648" y="188640"/>
            <a:ext cx="8784976" cy="1584176"/>
            <a:chOff x="-159568" y="476672"/>
            <a:chExt cx="8784976" cy="1584176"/>
          </a:xfrm>
        </p:grpSpPr>
        <p:sp>
          <p:nvSpPr>
            <p:cNvPr id="7" name="TextBox 6"/>
            <p:cNvSpPr txBox="1"/>
            <p:nvPr/>
          </p:nvSpPr>
          <p:spPr>
            <a:xfrm>
              <a:off x="-159568" y="476672"/>
              <a:ext cx="7128792" cy="646331"/>
            </a:xfrm>
            <a:prstGeom prst="rect">
              <a:avLst/>
            </a:prstGeom>
            <a:noFill/>
          </p:spPr>
          <p:txBody>
            <a:bodyPr wrap="square" rtlCol="0">
              <a:spAutoFit/>
            </a:bodyPr>
            <a:lstStyle/>
            <a:p>
              <a:r>
                <a:rPr lang="en-US" sz="3600" b="1" kern="600" dirty="0" smtClean="0">
                  <a:solidFill>
                    <a:srgbClr val="D77AA9"/>
                  </a:solidFill>
                  <a:latin typeface="Avenir Medium"/>
                  <a:cs typeface="Avenir Medium"/>
                </a:rPr>
                <a:t>Challenge #2: </a:t>
              </a:r>
              <a:r>
                <a:rPr lang="en-US" sz="3600" kern="600" dirty="0" smtClean="0">
                  <a:solidFill>
                    <a:srgbClr val="595959"/>
                  </a:solidFill>
                  <a:latin typeface="Avenir Medium"/>
                  <a:cs typeface="Avenir Medium"/>
                </a:rPr>
                <a:t>Mod It!</a:t>
              </a:r>
              <a:endParaRPr lang="en-US" sz="3600" kern="600" dirty="0">
                <a:solidFill>
                  <a:srgbClr val="595959"/>
                </a:solidFill>
                <a:latin typeface="Avenir Medium"/>
                <a:cs typeface="Avenir Medium"/>
              </a:endParaRPr>
            </a:p>
          </p:txBody>
        </p:sp>
        <p:sp>
          <p:nvSpPr>
            <p:cNvPr id="3" name="TextBox 2"/>
            <p:cNvSpPr txBox="1"/>
            <p:nvPr/>
          </p:nvSpPr>
          <p:spPr>
            <a:xfrm>
              <a:off x="-87560" y="1599183"/>
              <a:ext cx="1066837" cy="461665"/>
            </a:xfrm>
            <a:prstGeom prst="rect">
              <a:avLst/>
            </a:prstGeom>
            <a:noFill/>
          </p:spPr>
          <p:txBody>
            <a:bodyPr wrap="square" rtlCol="0">
              <a:spAutoFit/>
            </a:bodyPr>
            <a:lstStyle/>
            <a:p>
              <a:r>
                <a:rPr lang="en-US" sz="2400" b="1" dirty="0" smtClean="0">
                  <a:solidFill>
                    <a:srgbClr val="D77AA9"/>
                  </a:solidFill>
                  <a:latin typeface="Avenir Medium"/>
                  <a:cs typeface="Avenir Medium"/>
                </a:rPr>
                <a:t>Time:</a:t>
              </a:r>
              <a:endParaRPr lang="en-US" sz="2400" dirty="0">
                <a:solidFill>
                  <a:schemeClr val="tx1">
                    <a:lumMod val="65000"/>
                    <a:lumOff val="35000"/>
                  </a:schemeClr>
                </a:solidFill>
                <a:latin typeface="Avenir Medium"/>
                <a:cs typeface="Avenir Medium"/>
              </a:endParaRPr>
            </a:p>
          </p:txBody>
        </p:sp>
        <p:sp>
          <p:nvSpPr>
            <p:cNvPr id="10" name="TextBox 9"/>
            <p:cNvSpPr txBox="1"/>
            <p:nvPr/>
          </p:nvSpPr>
          <p:spPr>
            <a:xfrm>
              <a:off x="-87559" y="1124745"/>
              <a:ext cx="1219242" cy="461665"/>
            </a:xfrm>
            <a:prstGeom prst="rect">
              <a:avLst/>
            </a:prstGeom>
            <a:noFill/>
          </p:spPr>
          <p:txBody>
            <a:bodyPr wrap="square" rtlCol="0">
              <a:spAutoFit/>
            </a:bodyPr>
            <a:lstStyle/>
            <a:p>
              <a:r>
                <a:rPr lang="en-US" sz="2400" b="1" dirty="0" smtClean="0">
                  <a:solidFill>
                    <a:srgbClr val="D77AA9"/>
                  </a:solidFill>
                  <a:latin typeface="Avenir Medium"/>
                  <a:cs typeface="Avenir Medium"/>
                </a:rPr>
                <a:t>Goal:</a:t>
              </a:r>
              <a:endParaRPr lang="en-US" sz="2400" dirty="0">
                <a:solidFill>
                  <a:schemeClr val="tx1">
                    <a:lumMod val="65000"/>
                    <a:lumOff val="35000"/>
                  </a:schemeClr>
                </a:solidFill>
                <a:latin typeface="Avenir Medium"/>
                <a:cs typeface="Avenir Medium"/>
              </a:endParaRPr>
            </a:p>
          </p:txBody>
        </p:sp>
        <p:sp>
          <p:nvSpPr>
            <p:cNvPr id="4" name="Rectangle 3"/>
            <p:cNvSpPr/>
            <p:nvPr/>
          </p:nvSpPr>
          <p:spPr>
            <a:xfrm>
              <a:off x="776536" y="1599182"/>
              <a:ext cx="1184909" cy="430887"/>
            </a:xfrm>
            <a:prstGeom prst="rect">
              <a:avLst/>
            </a:prstGeom>
          </p:spPr>
          <p:txBody>
            <a:bodyPr wrap="square">
              <a:spAutoFit/>
            </a:bodyPr>
            <a:lstStyle/>
            <a:p>
              <a:pPr lvl="0"/>
              <a:r>
                <a:rPr lang="en-US" sz="2200" dirty="0" smtClean="0">
                  <a:solidFill>
                    <a:srgbClr val="000000">
                      <a:lumMod val="65000"/>
                      <a:lumOff val="35000"/>
                    </a:srgbClr>
                  </a:solidFill>
                  <a:latin typeface="Avenir Medium"/>
                  <a:cs typeface="Avenir Medium"/>
                </a:rPr>
                <a:t>20 </a:t>
              </a:r>
              <a:r>
                <a:rPr lang="en-US" sz="2200" dirty="0">
                  <a:solidFill>
                    <a:srgbClr val="000000">
                      <a:lumMod val="65000"/>
                      <a:lumOff val="35000"/>
                    </a:srgbClr>
                  </a:solidFill>
                  <a:latin typeface="Avenir Medium"/>
                  <a:cs typeface="Avenir Medium"/>
                </a:rPr>
                <a:t>min</a:t>
              </a:r>
            </a:p>
          </p:txBody>
        </p:sp>
        <p:sp>
          <p:nvSpPr>
            <p:cNvPr id="11" name="Rectangle 10"/>
            <p:cNvSpPr/>
            <p:nvPr/>
          </p:nvSpPr>
          <p:spPr>
            <a:xfrm>
              <a:off x="776536" y="1124744"/>
              <a:ext cx="7848872" cy="461665"/>
            </a:xfrm>
            <a:prstGeom prst="rect">
              <a:avLst/>
            </a:prstGeom>
          </p:spPr>
          <p:txBody>
            <a:bodyPr wrap="square">
              <a:spAutoFit/>
            </a:bodyPr>
            <a:lstStyle/>
            <a:p>
              <a:pPr lvl="0"/>
              <a:r>
                <a:rPr lang="en-US" sz="2200" dirty="0" smtClean="0">
                  <a:solidFill>
                    <a:srgbClr val="000000">
                      <a:lumMod val="65000"/>
                      <a:lumOff val="35000"/>
                    </a:srgbClr>
                  </a:solidFill>
                  <a:latin typeface="Avenir Medium"/>
                  <a:cs typeface="Avenir Medium"/>
                </a:rPr>
                <a:t>To modify</a:t>
              </a:r>
              <a:r>
                <a:rPr lang="en-US" sz="2400" dirty="0" smtClean="0">
                  <a:solidFill>
                    <a:srgbClr val="000000">
                      <a:lumMod val="65000"/>
                      <a:lumOff val="35000"/>
                    </a:srgbClr>
                  </a:solidFill>
                  <a:latin typeface="Avenir Medium"/>
                  <a:cs typeface="Avenir Medium"/>
                </a:rPr>
                <a:t> </a:t>
              </a:r>
              <a:r>
                <a:rPr lang="en-US" sz="2200" dirty="0" smtClean="0">
                  <a:solidFill>
                    <a:srgbClr val="000000">
                      <a:lumMod val="65000"/>
                      <a:lumOff val="35000"/>
                    </a:srgbClr>
                  </a:solidFill>
                  <a:latin typeface="Avenir Medium"/>
                  <a:cs typeface="Avenir Medium"/>
                </a:rPr>
                <a:t>Checkers, the modern version of Draughts</a:t>
              </a:r>
              <a:endParaRPr lang="en-US" sz="2200" dirty="0">
                <a:solidFill>
                  <a:srgbClr val="000000">
                    <a:lumMod val="65000"/>
                    <a:lumOff val="35000"/>
                  </a:srgbClr>
                </a:solidFill>
                <a:latin typeface="Avenir Medium"/>
                <a:cs typeface="Avenir Medium"/>
              </a:endParaRPr>
            </a:p>
          </p:txBody>
        </p:sp>
      </p:grpSp>
      <p:sp>
        <p:nvSpPr>
          <p:cNvPr id="14" name="TextBox 13"/>
          <p:cNvSpPr txBox="1"/>
          <p:nvPr/>
        </p:nvSpPr>
        <p:spPr>
          <a:xfrm>
            <a:off x="2360714" y="2348883"/>
            <a:ext cx="6912768" cy="3277821"/>
          </a:xfrm>
          <a:prstGeom prst="rect">
            <a:avLst/>
          </a:prstGeom>
          <a:noFill/>
        </p:spPr>
        <p:txBody>
          <a:bodyPr wrap="square" rtlCol="0">
            <a:spAutoFit/>
          </a:bodyPr>
          <a:lstStyle/>
          <a:p>
            <a:pPr marL="342900" indent="-342900">
              <a:buFont typeface="+mj-lt"/>
              <a:buAutoNum type="arabicPeriod"/>
            </a:pPr>
            <a:r>
              <a:rPr lang="en-US" sz="2400" dirty="0" smtClean="0">
                <a:solidFill>
                  <a:schemeClr val="tx1">
                    <a:lumMod val="65000"/>
                    <a:lumOff val="35000"/>
                  </a:schemeClr>
                </a:solidFill>
                <a:latin typeface="Avenir Medium"/>
                <a:cs typeface="Avenir Medium"/>
              </a:rPr>
              <a:t>Work in groups of 4-5.</a:t>
            </a:r>
          </a:p>
          <a:p>
            <a:pPr marL="342900" indent="-342900">
              <a:buFont typeface="+mj-lt"/>
              <a:buAutoNum type="arabicPeriod"/>
            </a:pPr>
            <a:r>
              <a:rPr lang="en-US" sz="2400" dirty="0" smtClean="0">
                <a:solidFill>
                  <a:schemeClr val="tx1">
                    <a:lumMod val="65000"/>
                    <a:lumOff val="35000"/>
                  </a:schemeClr>
                </a:solidFill>
                <a:latin typeface="Avenir Medium"/>
                <a:cs typeface="Avenir Medium"/>
              </a:rPr>
              <a:t>Discuss what you know about how to play checkers. </a:t>
            </a:r>
          </a:p>
          <a:p>
            <a:pPr marL="342900" indent="-342900">
              <a:buFont typeface="+mj-lt"/>
              <a:buAutoNum type="arabicPeriod"/>
            </a:pPr>
            <a:r>
              <a:rPr lang="en-US" sz="2400" dirty="0" smtClean="0">
                <a:solidFill>
                  <a:schemeClr val="tx1">
                    <a:lumMod val="65000"/>
                    <a:lumOff val="35000"/>
                  </a:schemeClr>
                </a:solidFill>
                <a:latin typeface="Avenir Medium"/>
                <a:cs typeface="Avenir Medium"/>
              </a:rPr>
              <a:t>How can you modify it? See the next slide for more specifics</a:t>
            </a:r>
          </a:p>
          <a:p>
            <a:pPr marL="342900" indent="-342900">
              <a:buFont typeface="+mj-lt"/>
              <a:buAutoNum type="arabicPeriod"/>
            </a:pPr>
            <a:r>
              <a:rPr lang="en-US" sz="2400" dirty="0" smtClean="0">
                <a:solidFill>
                  <a:schemeClr val="tx1">
                    <a:lumMod val="65000"/>
                    <a:lumOff val="35000"/>
                  </a:schemeClr>
                </a:solidFill>
                <a:latin typeface="Avenir Medium"/>
                <a:cs typeface="Avenir Medium"/>
              </a:rPr>
              <a:t>Name your game, and create your pitch.</a:t>
            </a:r>
          </a:p>
          <a:p>
            <a:pPr marL="342900" indent="-342900">
              <a:buFont typeface="+mj-lt"/>
              <a:buAutoNum type="arabicPeriod"/>
            </a:pPr>
            <a:endParaRPr lang="en-US" sz="1800" dirty="0" smtClean="0">
              <a:solidFill>
                <a:schemeClr val="tx1">
                  <a:lumMod val="65000"/>
                  <a:lumOff val="35000"/>
                </a:schemeClr>
              </a:solidFill>
              <a:latin typeface="Avenir Medium"/>
              <a:cs typeface="Avenir Medium"/>
            </a:endParaRPr>
          </a:p>
        </p:txBody>
      </p:sp>
      <p:pic>
        <p:nvPicPr>
          <p:cNvPr id="17" name="Picture 16" descr="images.jpg"/>
          <p:cNvPicPr>
            <a:picLocks/>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rot="16200000">
            <a:off x="344489" y="332657"/>
            <a:ext cx="1371600" cy="1371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9" name="TextBox 18"/>
          <p:cNvSpPr txBox="1"/>
          <p:nvPr/>
        </p:nvSpPr>
        <p:spPr>
          <a:xfrm>
            <a:off x="1873593" y="1772820"/>
            <a:ext cx="1512168" cy="461665"/>
          </a:xfrm>
          <a:prstGeom prst="rect">
            <a:avLst/>
          </a:prstGeom>
          <a:noFill/>
        </p:spPr>
        <p:txBody>
          <a:bodyPr wrap="square" rtlCol="0">
            <a:spAutoFit/>
          </a:bodyPr>
          <a:lstStyle/>
          <a:p>
            <a:r>
              <a:rPr lang="en-US" sz="2400" b="1" kern="600" dirty="0" smtClean="0">
                <a:solidFill>
                  <a:srgbClr val="2EA33E"/>
                </a:solidFill>
                <a:latin typeface="Avenir Medium"/>
                <a:cs typeface="Avenir Medium"/>
              </a:rPr>
              <a:t>Steps:</a:t>
            </a:r>
            <a:endParaRPr lang="en-US" sz="2400" kern="600" dirty="0">
              <a:solidFill>
                <a:srgbClr val="2EA33E"/>
              </a:solidFill>
              <a:latin typeface="Avenir Medium"/>
              <a:cs typeface="Avenir Medium"/>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 name="TextBox 11"/>
          <p:cNvSpPr txBox="1"/>
          <p:nvPr/>
        </p:nvSpPr>
        <p:spPr>
          <a:xfrm>
            <a:off x="1828804" y="1752604"/>
            <a:ext cx="8077200" cy="4093428"/>
          </a:xfrm>
          <a:prstGeom prst="rect">
            <a:avLst/>
          </a:prstGeom>
          <a:noFill/>
        </p:spPr>
        <p:txBody>
          <a:bodyPr wrap="square" rtlCol="0">
            <a:spAutoFit/>
          </a:bodyPr>
          <a:lstStyle/>
          <a:p>
            <a:r>
              <a:rPr lang="en-US" sz="2000" b="1" dirty="0" smtClean="0">
                <a:solidFill>
                  <a:srgbClr val="2EA33E"/>
                </a:solidFill>
                <a:latin typeface="Avenir Medium"/>
                <a:cs typeface="Avenir Medium"/>
              </a:rPr>
              <a:t>Pick 2 or more of the following game elements to mod:</a:t>
            </a:r>
          </a:p>
          <a:p>
            <a:pPr marL="457200" indent="-457200">
              <a:buFont typeface="+mj-lt"/>
              <a:buAutoNum type="arabicPeriod"/>
            </a:pPr>
            <a:r>
              <a:rPr lang="en-US" sz="2000" dirty="0" smtClean="0">
                <a:solidFill>
                  <a:srgbClr val="ED6B06"/>
                </a:solidFill>
                <a:latin typeface="Avenir Medium"/>
                <a:cs typeface="Avenir Medium"/>
              </a:rPr>
              <a:t>Objective and feedback</a:t>
            </a:r>
            <a:r>
              <a:rPr lang="en-US" sz="2000" dirty="0" smtClean="0">
                <a:solidFill>
                  <a:srgbClr val="000000"/>
                </a:solidFill>
                <a:latin typeface="Avenir Medium"/>
                <a:cs typeface="Avenir Medium"/>
              </a:rPr>
              <a:t>: </a:t>
            </a:r>
            <a:r>
              <a:rPr lang="en-US" sz="2000" dirty="0" smtClean="0">
                <a:solidFill>
                  <a:schemeClr val="tx1">
                    <a:lumMod val="65000"/>
                    <a:lumOff val="35000"/>
                  </a:schemeClr>
                </a:solidFill>
                <a:latin typeface="Avenir Medium"/>
                <a:cs typeface="Avenir Medium"/>
              </a:rPr>
              <a:t>In “Suicide” Checkers, the first player who can’t make a legal move wins..</a:t>
            </a:r>
          </a:p>
          <a:p>
            <a:pPr marL="457200" indent="-457200">
              <a:buFont typeface="+mj-lt"/>
              <a:buAutoNum type="arabicPeriod"/>
            </a:pPr>
            <a:r>
              <a:rPr lang="en-US" sz="2000" dirty="0" smtClean="0">
                <a:solidFill>
                  <a:srgbClr val="ED6B06"/>
                </a:solidFill>
                <a:latin typeface="Avenir Medium"/>
                <a:cs typeface="Avenir Medium"/>
              </a:rPr>
              <a:t>Actions/mechanics</a:t>
            </a:r>
            <a:r>
              <a:rPr lang="en-US" sz="2000" dirty="0" smtClean="0">
                <a:solidFill>
                  <a:srgbClr val="000000"/>
                </a:solidFill>
                <a:latin typeface="Avenir Medium"/>
                <a:cs typeface="Avenir Medium"/>
              </a:rPr>
              <a:t>: </a:t>
            </a:r>
            <a:r>
              <a:rPr lang="en-US" sz="2000" dirty="0" smtClean="0">
                <a:solidFill>
                  <a:srgbClr val="595959"/>
                </a:solidFill>
                <a:latin typeface="Avenir Medium"/>
                <a:cs typeface="Avenir Medium"/>
              </a:rPr>
              <a:t>What if you could bargain to get checkers back? Or sacrifice pieces to take another turn? What if play happened off the board and involved physical movements in the room?</a:t>
            </a:r>
          </a:p>
          <a:p>
            <a:pPr marL="457200" indent="-457200">
              <a:buFont typeface="+mj-lt"/>
              <a:buAutoNum type="arabicPeriod"/>
            </a:pPr>
            <a:r>
              <a:rPr lang="en-US" sz="2000" dirty="0" smtClean="0">
                <a:solidFill>
                  <a:srgbClr val="ED6B06"/>
                </a:solidFill>
                <a:latin typeface="Avenir Medium"/>
                <a:cs typeface="Avenir Medium"/>
              </a:rPr>
              <a:t>Clear rules/boundaries</a:t>
            </a:r>
            <a:r>
              <a:rPr lang="en-US" sz="2000" dirty="0" smtClean="0">
                <a:solidFill>
                  <a:srgbClr val="000000"/>
                </a:solidFill>
                <a:latin typeface="Avenir Medium"/>
                <a:cs typeface="Avenir Medium"/>
              </a:rPr>
              <a:t>: </a:t>
            </a:r>
            <a:r>
              <a:rPr lang="en-US" sz="2000" dirty="0" smtClean="0">
                <a:solidFill>
                  <a:srgbClr val="595959"/>
                </a:solidFill>
                <a:latin typeface="Avenir Medium"/>
                <a:cs typeface="Avenir Medium"/>
              </a:rPr>
              <a:t>In some versions of Draughts, players have to capture as many pieces as they can in each turn</a:t>
            </a:r>
            <a:r>
              <a:rPr lang="en-US" sz="2000" dirty="0" smtClean="0">
                <a:solidFill>
                  <a:srgbClr val="000000"/>
                </a:solidFill>
                <a:latin typeface="Avenir Medium"/>
                <a:cs typeface="Avenir Medium"/>
              </a:rPr>
              <a:t>.</a:t>
            </a:r>
          </a:p>
          <a:p>
            <a:pPr marL="457200" indent="-457200">
              <a:buFont typeface="+mj-lt"/>
              <a:buAutoNum type="arabicPeriod"/>
            </a:pPr>
            <a:r>
              <a:rPr lang="en-US" sz="2000" dirty="0" smtClean="0">
                <a:solidFill>
                  <a:srgbClr val="ED6B06"/>
                </a:solidFill>
                <a:latin typeface="Helvetica"/>
                <a:cs typeface="Helvetica"/>
              </a:rPr>
              <a:t>Theme</a:t>
            </a:r>
            <a:r>
              <a:rPr lang="en-US" sz="2000" dirty="0" smtClean="0">
                <a:solidFill>
                  <a:srgbClr val="000000"/>
                </a:solidFill>
                <a:latin typeface="Avenir Medium"/>
                <a:cs typeface="Avenir Medium"/>
              </a:rPr>
              <a:t>: </a:t>
            </a:r>
            <a:r>
              <a:rPr lang="en-US" sz="2000" dirty="0" smtClean="0">
                <a:solidFill>
                  <a:srgbClr val="595959"/>
                </a:solidFill>
                <a:latin typeface="Avenir Medium"/>
                <a:cs typeface="Avenir Medium"/>
              </a:rPr>
              <a:t>Introduce new colors and shapes or use humanoid figurines instead of discs?</a:t>
            </a:r>
            <a:endParaRPr lang="en-US" sz="2000" dirty="0">
              <a:solidFill>
                <a:srgbClr val="595959"/>
              </a:solidFill>
              <a:latin typeface="Helvetica"/>
              <a:cs typeface="Helvetica"/>
            </a:endParaRPr>
          </a:p>
        </p:txBody>
      </p:sp>
      <p:grpSp>
        <p:nvGrpSpPr>
          <p:cNvPr id="2" name="Group 24"/>
          <p:cNvGrpSpPr/>
          <p:nvPr/>
        </p:nvGrpSpPr>
        <p:grpSpPr>
          <a:xfrm>
            <a:off x="1784648" y="188640"/>
            <a:ext cx="8784976" cy="1584176"/>
            <a:chOff x="-159568" y="476672"/>
            <a:chExt cx="8784976" cy="1584176"/>
          </a:xfrm>
        </p:grpSpPr>
        <p:sp>
          <p:nvSpPr>
            <p:cNvPr id="26" name="TextBox 25"/>
            <p:cNvSpPr txBox="1"/>
            <p:nvPr/>
          </p:nvSpPr>
          <p:spPr>
            <a:xfrm>
              <a:off x="-159568" y="476672"/>
              <a:ext cx="7128792" cy="646331"/>
            </a:xfrm>
            <a:prstGeom prst="rect">
              <a:avLst/>
            </a:prstGeom>
            <a:noFill/>
          </p:spPr>
          <p:txBody>
            <a:bodyPr wrap="square" rtlCol="0">
              <a:spAutoFit/>
            </a:bodyPr>
            <a:lstStyle/>
            <a:p>
              <a:r>
                <a:rPr lang="en-US" sz="3600" b="1" kern="600" dirty="0" smtClean="0">
                  <a:solidFill>
                    <a:srgbClr val="D77AA9"/>
                  </a:solidFill>
                  <a:latin typeface="Avenir Medium"/>
                  <a:cs typeface="Avenir Medium"/>
                </a:rPr>
                <a:t>Challenge #2: </a:t>
              </a:r>
              <a:r>
                <a:rPr lang="en-US" sz="3600" kern="600" dirty="0" smtClean="0">
                  <a:solidFill>
                    <a:srgbClr val="595959"/>
                  </a:solidFill>
                  <a:latin typeface="Avenir Medium"/>
                  <a:cs typeface="Avenir Medium"/>
                </a:rPr>
                <a:t>Mod It!</a:t>
              </a:r>
              <a:endParaRPr lang="en-US" sz="3600" kern="600" dirty="0">
                <a:solidFill>
                  <a:srgbClr val="595959"/>
                </a:solidFill>
                <a:latin typeface="Avenir Medium"/>
                <a:cs typeface="Avenir Medium"/>
              </a:endParaRPr>
            </a:p>
          </p:txBody>
        </p:sp>
        <p:sp>
          <p:nvSpPr>
            <p:cNvPr id="27" name="TextBox 26"/>
            <p:cNvSpPr txBox="1"/>
            <p:nvPr/>
          </p:nvSpPr>
          <p:spPr>
            <a:xfrm>
              <a:off x="-87560" y="1599183"/>
              <a:ext cx="1066837" cy="461665"/>
            </a:xfrm>
            <a:prstGeom prst="rect">
              <a:avLst/>
            </a:prstGeom>
            <a:noFill/>
          </p:spPr>
          <p:txBody>
            <a:bodyPr wrap="square" rtlCol="0">
              <a:spAutoFit/>
            </a:bodyPr>
            <a:lstStyle/>
            <a:p>
              <a:r>
                <a:rPr lang="en-US" sz="2400" b="1" dirty="0" smtClean="0">
                  <a:solidFill>
                    <a:srgbClr val="D77AA9"/>
                  </a:solidFill>
                  <a:latin typeface="Avenir Medium"/>
                  <a:cs typeface="Avenir Medium"/>
                </a:rPr>
                <a:t>Time:</a:t>
              </a:r>
              <a:endParaRPr lang="en-US" sz="2400" dirty="0">
                <a:solidFill>
                  <a:schemeClr val="tx1">
                    <a:lumMod val="65000"/>
                    <a:lumOff val="35000"/>
                  </a:schemeClr>
                </a:solidFill>
                <a:latin typeface="Avenir Medium"/>
                <a:cs typeface="Avenir Medium"/>
              </a:endParaRPr>
            </a:p>
          </p:txBody>
        </p:sp>
        <p:sp>
          <p:nvSpPr>
            <p:cNvPr id="28" name="TextBox 27"/>
            <p:cNvSpPr txBox="1"/>
            <p:nvPr/>
          </p:nvSpPr>
          <p:spPr>
            <a:xfrm>
              <a:off x="-87559" y="1124745"/>
              <a:ext cx="1219242" cy="461665"/>
            </a:xfrm>
            <a:prstGeom prst="rect">
              <a:avLst/>
            </a:prstGeom>
            <a:noFill/>
          </p:spPr>
          <p:txBody>
            <a:bodyPr wrap="square" rtlCol="0">
              <a:spAutoFit/>
            </a:bodyPr>
            <a:lstStyle/>
            <a:p>
              <a:r>
                <a:rPr lang="en-US" sz="2400" b="1" dirty="0" smtClean="0">
                  <a:solidFill>
                    <a:srgbClr val="D77AA9"/>
                  </a:solidFill>
                  <a:latin typeface="Avenir Medium"/>
                  <a:cs typeface="Avenir Medium"/>
                </a:rPr>
                <a:t>Goal:</a:t>
              </a:r>
              <a:endParaRPr lang="en-US" sz="2400" dirty="0">
                <a:solidFill>
                  <a:schemeClr val="tx1">
                    <a:lumMod val="65000"/>
                    <a:lumOff val="35000"/>
                  </a:schemeClr>
                </a:solidFill>
                <a:latin typeface="Avenir Medium"/>
                <a:cs typeface="Avenir Medium"/>
              </a:endParaRPr>
            </a:p>
          </p:txBody>
        </p:sp>
        <p:sp>
          <p:nvSpPr>
            <p:cNvPr id="29" name="Rectangle 28"/>
            <p:cNvSpPr/>
            <p:nvPr/>
          </p:nvSpPr>
          <p:spPr>
            <a:xfrm>
              <a:off x="776536" y="1599182"/>
              <a:ext cx="1184909" cy="430887"/>
            </a:xfrm>
            <a:prstGeom prst="rect">
              <a:avLst/>
            </a:prstGeom>
          </p:spPr>
          <p:txBody>
            <a:bodyPr wrap="square">
              <a:spAutoFit/>
            </a:bodyPr>
            <a:lstStyle/>
            <a:p>
              <a:pPr lvl="0"/>
              <a:r>
                <a:rPr lang="en-US" sz="2200" dirty="0" smtClean="0">
                  <a:solidFill>
                    <a:srgbClr val="000000">
                      <a:lumMod val="65000"/>
                      <a:lumOff val="35000"/>
                    </a:srgbClr>
                  </a:solidFill>
                  <a:latin typeface="Avenir Medium"/>
                  <a:cs typeface="Avenir Medium"/>
                </a:rPr>
                <a:t>20 </a:t>
              </a:r>
              <a:r>
                <a:rPr lang="en-US" sz="2200" dirty="0">
                  <a:solidFill>
                    <a:srgbClr val="000000">
                      <a:lumMod val="65000"/>
                      <a:lumOff val="35000"/>
                    </a:srgbClr>
                  </a:solidFill>
                  <a:latin typeface="Avenir Medium"/>
                  <a:cs typeface="Avenir Medium"/>
                </a:rPr>
                <a:t>min</a:t>
              </a:r>
            </a:p>
          </p:txBody>
        </p:sp>
        <p:sp>
          <p:nvSpPr>
            <p:cNvPr id="30" name="Rectangle 29"/>
            <p:cNvSpPr/>
            <p:nvPr/>
          </p:nvSpPr>
          <p:spPr>
            <a:xfrm>
              <a:off x="776536" y="1124744"/>
              <a:ext cx="7848872" cy="461665"/>
            </a:xfrm>
            <a:prstGeom prst="rect">
              <a:avLst/>
            </a:prstGeom>
          </p:spPr>
          <p:txBody>
            <a:bodyPr wrap="square">
              <a:spAutoFit/>
            </a:bodyPr>
            <a:lstStyle/>
            <a:p>
              <a:pPr lvl="0"/>
              <a:r>
                <a:rPr lang="en-US" sz="2200" dirty="0" smtClean="0">
                  <a:solidFill>
                    <a:srgbClr val="000000">
                      <a:lumMod val="65000"/>
                      <a:lumOff val="35000"/>
                    </a:srgbClr>
                  </a:solidFill>
                  <a:latin typeface="Avenir Medium"/>
                  <a:cs typeface="Avenir Medium"/>
                </a:rPr>
                <a:t>To modify</a:t>
              </a:r>
              <a:r>
                <a:rPr lang="en-US" sz="2400" dirty="0" smtClean="0">
                  <a:solidFill>
                    <a:srgbClr val="000000">
                      <a:lumMod val="65000"/>
                      <a:lumOff val="35000"/>
                    </a:srgbClr>
                  </a:solidFill>
                  <a:latin typeface="Avenir Medium"/>
                  <a:cs typeface="Avenir Medium"/>
                </a:rPr>
                <a:t> </a:t>
              </a:r>
              <a:r>
                <a:rPr lang="en-US" sz="2200" dirty="0" smtClean="0">
                  <a:solidFill>
                    <a:srgbClr val="000000">
                      <a:lumMod val="65000"/>
                      <a:lumOff val="35000"/>
                    </a:srgbClr>
                  </a:solidFill>
                  <a:latin typeface="Avenir Medium"/>
                  <a:cs typeface="Avenir Medium"/>
                </a:rPr>
                <a:t>Checkers, the modern version of Draughts</a:t>
              </a:r>
              <a:endParaRPr lang="en-US" sz="2200" dirty="0">
                <a:solidFill>
                  <a:srgbClr val="000000">
                    <a:lumMod val="65000"/>
                    <a:lumOff val="35000"/>
                  </a:srgbClr>
                </a:solidFill>
                <a:latin typeface="Avenir Medium"/>
                <a:cs typeface="Avenir Medium"/>
              </a:endParaRPr>
            </a:p>
          </p:txBody>
        </p:sp>
      </p:grpSp>
      <p:pic>
        <p:nvPicPr>
          <p:cNvPr id="31" name="Picture 30" descr="images.jpg"/>
          <p:cNvPicPr>
            <a:picLocks/>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rot="16200000">
            <a:off x="344489" y="332657"/>
            <a:ext cx="1371600" cy="1371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2522290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 name="Picture 6" descr="resizedlogo.jpg"/>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905003" y="5984210"/>
            <a:ext cx="2216224" cy="517673"/>
          </a:xfrm>
          <a:prstGeom prst="rect">
            <a:avLst/>
          </a:prstGeom>
        </p:spPr>
      </p:pic>
      <p:grpSp>
        <p:nvGrpSpPr>
          <p:cNvPr id="18" name="Group 17"/>
          <p:cNvGrpSpPr/>
          <p:nvPr/>
        </p:nvGrpSpPr>
        <p:grpSpPr>
          <a:xfrm>
            <a:off x="1784648" y="188640"/>
            <a:ext cx="8784976" cy="1584176"/>
            <a:chOff x="-159568" y="476672"/>
            <a:chExt cx="8784976" cy="1584176"/>
          </a:xfrm>
        </p:grpSpPr>
        <p:sp>
          <p:nvSpPr>
            <p:cNvPr id="19" name="TextBox 18"/>
            <p:cNvSpPr txBox="1"/>
            <p:nvPr/>
          </p:nvSpPr>
          <p:spPr>
            <a:xfrm>
              <a:off x="-159568" y="476672"/>
              <a:ext cx="7128792" cy="646331"/>
            </a:xfrm>
            <a:prstGeom prst="rect">
              <a:avLst/>
            </a:prstGeom>
            <a:noFill/>
          </p:spPr>
          <p:txBody>
            <a:bodyPr wrap="square" rtlCol="0">
              <a:spAutoFit/>
            </a:bodyPr>
            <a:lstStyle/>
            <a:p>
              <a:r>
                <a:rPr lang="en-US" sz="3600" b="1" kern="600" dirty="0" smtClean="0">
                  <a:solidFill>
                    <a:srgbClr val="D77AA9"/>
                  </a:solidFill>
                  <a:latin typeface="Avenir Medium"/>
                  <a:cs typeface="Avenir Medium"/>
                </a:rPr>
                <a:t>Challenge #2: </a:t>
              </a:r>
              <a:r>
                <a:rPr lang="en-US" sz="3600" kern="600" dirty="0" smtClean="0">
                  <a:solidFill>
                    <a:srgbClr val="595959"/>
                  </a:solidFill>
                  <a:latin typeface="Avenir Medium"/>
                  <a:cs typeface="Avenir Medium"/>
                </a:rPr>
                <a:t>Mod It!</a:t>
              </a:r>
              <a:endParaRPr lang="en-US" sz="3600" kern="600" dirty="0">
                <a:solidFill>
                  <a:srgbClr val="595959"/>
                </a:solidFill>
                <a:latin typeface="Avenir Medium"/>
                <a:cs typeface="Avenir Medium"/>
              </a:endParaRPr>
            </a:p>
          </p:txBody>
        </p:sp>
        <p:sp>
          <p:nvSpPr>
            <p:cNvPr id="20" name="TextBox 19"/>
            <p:cNvSpPr txBox="1"/>
            <p:nvPr/>
          </p:nvSpPr>
          <p:spPr>
            <a:xfrm>
              <a:off x="-87560" y="1599183"/>
              <a:ext cx="1066837" cy="461665"/>
            </a:xfrm>
            <a:prstGeom prst="rect">
              <a:avLst/>
            </a:prstGeom>
            <a:noFill/>
          </p:spPr>
          <p:txBody>
            <a:bodyPr wrap="square" rtlCol="0">
              <a:spAutoFit/>
            </a:bodyPr>
            <a:lstStyle/>
            <a:p>
              <a:r>
                <a:rPr lang="en-US" sz="2400" b="1" dirty="0" smtClean="0">
                  <a:solidFill>
                    <a:srgbClr val="D77AA9"/>
                  </a:solidFill>
                  <a:latin typeface="Avenir Medium"/>
                  <a:cs typeface="Avenir Medium"/>
                </a:rPr>
                <a:t>Time:</a:t>
              </a:r>
              <a:endParaRPr lang="en-US" sz="2400" dirty="0">
                <a:solidFill>
                  <a:schemeClr val="tx1">
                    <a:lumMod val="65000"/>
                    <a:lumOff val="35000"/>
                  </a:schemeClr>
                </a:solidFill>
                <a:latin typeface="Avenir Medium"/>
                <a:cs typeface="Avenir Medium"/>
              </a:endParaRPr>
            </a:p>
          </p:txBody>
        </p:sp>
        <p:sp>
          <p:nvSpPr>
            <p:cNvPr id="21" name="TextBox 20"/>
            <p:cNvSpPr txBox="1"/>
            <p:nvPr/>
          </p:nvSpPr>
          <p:spPr>
            <a:xfrm>
              <a:off x="-87559" y="1124745"/>
              <a:ext cx="1219242" cy="461665"/>
            </a:xfrm>
            <a:prstGeom prst="rect">
              <a:avLst/>
            </a:prstGeom>
            <a:noFill/>
          </p:spPr>
          <p:txBody>
            <a:bodyPr wrap="square" rtlCol="0">
              <a:spAutoFit/>
            </a:bodyPr>
            <a:lstStyle/>
            <a:p>
              <a:r>
                <a:rPr lang="en-US" sz="2400" b="1" dirty="0" smtClean="0">
                  <a:solidFill>
                    <a:srgbClr val="D77AA9"/>
                  </a:solidFill>
                  <a:latin typeface="Avenir Medium"/>
                  <a:cs typeface="Avenir Medium"/>
                </a:rPr>
                <a:t>Goal:</a:t>
              </a:r>
              <a:endParaRPr lang="en-US" sz="2400" dirty="0">
                <a:solidFill>
                  <a:schemeClr val="tx1">
                    <a:lumMod val="65000"/>
                    <a:lumOff val="35000"/>
                  </a:schemeClr>
                </a:solidFill>
                <a:latin typeface="Avenir Medium"/>
                <a:cs typeface="Avenir Medium"/>
              </a:endParaRPr>
            </a:p>
          </p:txBody>
        </p:sp>
        <p:sp>
          <p:nvSpPr>
            <p:cNvPr id="22" name="Rectangle 21"/>
            <p:cNvSpPr/>
            <p:nvPr/>
          </p:nvSpPr>
          <p:spPr>
            <a:xfrm>
              <a:off x="776536" y="1599182"/>
              <a:ext cx="1184909" cy="430887"/>
            </a:xfrm>
            <a:prstGeom prst="rect">
              <a:avLst/>
            </a:prstGeom>
          </p:spPr>
          <p:txBody>
            <a:bodyPr wrap="square">
              <a:spAutoFit/>
            </a:bodyPr>
            <a:lstStyle/>
            <a:p>
              <a:pPr lvl="0"/>
              <a:r>
                <a:rPr lang="en-US" sz="2200" dirty="0" smtClean="0">
                  <a:solidFill>
                    <a:srgbClr val="000000">
                      <a:lumMod val="65000"/>
                      <a:lumOff val="35000"/>
                    </a:srgbClr>
                  </a:solidFill>
                  <a:latin typeface="Avenir Medium"/>
                  <a:cs typeface="Avenir Medium"/>
                </a:rPr>
                <a:t>15 </a:t>
              </a:r>
              <a:r>
                <a:rPr lang="en-US" sz="2200" dirty="0">
                  <a:solidFill>
                    <a:srgbClr val="000000">
                      <a:lumMod val="65000"/>
                      <a:lumOff val="35000"/>
                    </a:srgbClr>
                  </a:solidFill>
                  <a:latin typeface="Avenir Medium"/>
                  <a:cs typeface="Avenir Medium"/>
                </a:rPr>
                <a:t>min</a:t>
              </a:r>
            </a:p>
          </p:txBody>
        </p:sp>
        <p:sp>
          <p:nvSpPr>
            <p:cNvPr id="23" name="Rectangle 22"/>
            <p:cNvSpPr/>
            <p:nvPr/>
          </p:nvSpPr>
          <p:spPr>
            <a:xfrm>
              <a:off x="776536" y="1124744"/>
              <a:ext cx="7848872" cy="430887"/>
            </a:xfrm>
            <a:prstGeom prst="rect">
              <a:avLst/>
            </a:prstGeom>
          </p:spPr>
          <p:txBody>
            <a:bodyPr wrap="square">
              <a:spAutoFit/>
            </a:bodyPr>
            <a:lstStyle/>
            <a:p>
              <a:pPr lvl="0"/>
              <a:r>
                <a:rPr lang="en-US" sz="2200" dirty="0" smtClean="0">
                  <a:solidFill>
                    <a:srgbClr val="000000">
                      <a:lumMod val="65000"/>
                      <a:lumOff val="35000"/>
                    </a:srgbClr>
                  </a:solidFill>
                  <a:latin typeface="Avenir Medium"/>
                  <a:cs typeface="Avenir Medium"/>
                </a:rPr>
                <a:t>Pitch your game</a:t>
              </a:r>
              <a:endParaRPr lang="en-US" sz="2200" dirty="0">
                <a:solidFill>
                  <a:srgbClr val="000000">
                    <a:lumMod val="65000"/>
                    <a:lumOff val="35000"/>
                  </a:srgbClr>
                </a:solidFill>
                <a:latin typeface="Avenir Medium"/>
                <a:cs typeface="Avenir Medium"/>
              </a:endParaRPr>
            </a:p>
          </p:txBody>
        </p:sp>
      </p:grpSp>
      <p:pic>
        <p:nvPicPr>
          <p:cNvPr id="24" name="Picture 23" descr="images.jpg"/>
          <p:cNvPicPr>
            <a:picLocks/>
          </p:cNvPicPr>
          <p:nvPr/>
        </p:nvPicPr>
        <p:blipFill>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rot="16200000">
            <a:off x="344489" y="332657"/>
            <a:ext cx="1371600" cy="1371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6" name="TextBox 25"/>
          <p:cNvSpPr txBox="1"/>
          <p:nvPr/>
        </p:nvSpPr>
        <p:spPr>
          <a:xfrm>
            <a:off x="2360712" y="2255387"/>
            <a:ext cx="7344816" cy="2246769"/>
          </a:xfrm>
          <a:prstGeom prst="rect">
            <a:avLst/>
          </a:prstGeom>
          <a:noFill/>
        </p:spPr>
        <p:txBody>
          <a:bodyPr wrap="square" rtlCol="0">
            <a:spAutoFit/>
          </a:bodyPr>
          <a:lstStyle/>
          <a:p>
            <a:pPr marL="342900" indent="-342900"/>
            <a:r>
              <a:rPr lang="en-US" sz="2000" dirty="0" smtClean="0">
                <a:solidFill>
                  <a:schemeClr val="tx1">
                    <a:lumMod val="65000"/>
                    <a:lumOff val="35000"/>
                  </a:schemeClr>
                </a:solidFill>
                <a:latin typeface="Avenir Medium"/>
                <a:cs typeface="Avenir Medium"/>
              </a:rPr>
              <a:t>Each group pitches their game to the other groups:</a:t>
            </a:r>
          </a:p>
          <a:p>
            <a:pPr marL="342900" indent="-342900">
              <a:buFont typeface="Arial"/>
              <a:buChar char="•"/>
            </a:pPr>
            <a:r>
              <a:rPr lang="en-US" sz="2000" dirty="0" smtClean="0">
                <a:solidFill>
                  <a:schemeClr val="tx1">
                    <a:lumMod val="65000"/>
                    <a:lumOff val="35000"/>
                  </a:schemeClr>
                </a:solidFill>
                <a:latin typeface="Avenir Medium"/>
                <a:cs typeface="Avenir Medium"/>
              </a:rPr>
              <a:t>Name</a:t>
            </a:r>
          </a:p>
          <a:p>
            <a:pPr marL="342900" indent="-342900">
              <a:buFont typeface="Arial"/>
              <a:buChar char="•"/>
            </a:pPr>
            <a:r>
              <a:rPr lang="en-US" sz="2000" dirty="0" smtClean="0">
                <a:solidFill>
                  <a:schemeClr val="tx1">
                    <a:lumMod val="65000"/>
                    <a:lumOff val="35000"/>
                  </a:schemeClr>
                </a:solidFill>
                <a:latin typeface="Avenir Medium"/>
                <a:cs typeface="Avenir Medium"/>
              </a:rPr>
              <a:t>Objective and feedback</a:t>
            </a:r>
          </a:p>
          <a:p>
            <a:pPr marL="342900" indent="-342900">
              <a:buFont typeface="Arial"/>
              <a:buChar char="•"/>
            </a:pPr>
            <a:r>
              <a:rPr lang="en-US" sz="2000" dirty="0" smtClean="0">
                <a:solidFill>
                  <a:schemeClr val="tx1">
                    <a:lumMod val="65000"/>
                    <a:lumOff val="35000"/>
                  </a:schemeClr>
                </a:solidFill>
                <a:latin typeface="Avenir Medium"/>
                <a:cs typeface="Avenir Medium"/>
              </a:rPr>
              <a:t>Actions/mechanics</a:t>
            </a:r>
          </a:p>
          <a:p>
            <a:pPr marL="342900" indent="-342900">
              <a:buFont typeface="Arial"/>
              <a:buChar char="•"/>
            </a:pPr>
            <a:r>
              <a:rPr lang="en-US" sz="2000" dirty="0" smtClean="0">
                <a:solidFill>
                  <a:schemeClr val="tx1">
                    <a:lumMod val="65000"/>
                    <a:lumOff val="35000"/>
                  </a:schemeClr>
                </a:solidFill>
                <a:latin typeface="Avenir Medium"/>
                <a:cs typeface="Avenir Medium"/>
              </a:rPr>
              <a:t>Rules</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22A68B23-F8A7-974B-B2F8-1F3431E9DC46}" type="slidenum">
              <a:rPr lang="en-GB" smtClean="0"/>
              <a:pPr>
                <a:defRPr/>
              </a:pPr>
              <a:t>17</a:t>
            </a:fld>
            <a:endParaRPr lang="en-GB"/>
          </a:p>
        </p:txBody>
      </p:sp>
      <p:sp>
        <p:nvSpPr>
          <p:cNvPr id="4" name="TextBox 3"/>
          <p:cNvSpPr txBox="1"/>
          <p:nvPr/>
        </p:nvSpPr>
        <p:spPr>
          <a:xfrm>
            <a:off x="416496" y="1988840"/>
            <a:ext cx="8856984" cy="707886"/>
          </a:xfrm>
          <a:prstGeom prst="rect">
            <a:avLst/>
          </a:prstGeom>
          <a:noFill/>
        </p:spPr>
        <p:txBody>
          <a:bodyPr wrap="square" rtlCol="0">
            <a:spAutoFit/>
          </a:bodyPr>
          <a:lstStyle/>
          <a:p>
            <a:r>
              <a:rPr lang="en-US" sz="2000" dirty="0" smtClean="0">
                <a:solidFill>
                  <a:schemeClr val="tx1">
                    <a:lumMod val="65000"/>
                    <a:lumOff val="35000"/>
                  </a:schemeClr>
                </a:solidFill>
              </a:rPr>
              <a:t>Each group plays the game created by another group. (If there is an even number of groups, pair up. Otherwise, rotate.)</a:t>
            </a:r>
            <a:endParaRPr lang="en-US" sz="2000" dirty="0">
              <a:solidFill>
                <a:schemeClr val="tx1">
                  <a:lumMod val="65000"/>
                  <a:lumOff val="35000"/>
                </a:schemeClr>
              </a:solidFill>
            </a:endParaRPr>
          </a:p>
        </p:txBody>
      </p:sp>
      <p:pic>
        <p:nvPicPr>
          <p:cNvPr id="7" name="Picture 6" descr="resizedlogo.jpg"/>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905000" y="5984202"/>
            <a:ext cx="2216224" cy="517673"/>
          </a:xfrm>
          <a:prstGeom prst="rect">
            <a:avLst/>
          </a:prstGeom>
        </p:spPr>
      </p:pic>
      <p:pic>
        <p:nvPicPr>
          <p:cNvPr id="8" name="Picture 7" descr="Screen Shot 2014-06-19 at 7.03.25 PM.png"/>
          <p:cNvPicPr>
            <a:picLocks noChangeAspect="1"/>
          </p:cNvPicPr>
          <p:nvPr/>
        </p:nvPicPr>
        <p:blipFill>
          <a:blip r:embed="rId4"/>
          <a:stretch>
            <a:fillRect/>
          </a:stretch>
        </p:blipFill>
        <p:spPr>
          <a:xfrm>
            <a:off x="5025008" y="2924944"/>
            <a:ext cx="4432793" cy="2438400"/>
          </a:xfrm>
          <a:prstGeom prst="rect">
            <a:avLst/>
          </a:prstGeom>
        </p:spPr>
      </p:pic>
      <p:pic>
        <p:nvPicPr>
          <p:cNvPr id="9" name="Picture 8" descr="Screen Shot 2014-06-19 at 7.03.09 PM.png"/>
          <p:cNvPicPr>
            <a:picLocks noChangeAspect="1"/>
          </p:cNvPicPr>
          <p:nvPr/>
        </p:nvPicPr>
        <p:blipFill>
          <a:blip r:embed="rId5"/>
          <a:stretch>
            <a:fillRect/>
          </a:stretch>
        </p:blipFill>
        <p:spPr>
          <a:xfrm>
            <a:off x="560512" y="3140968"/>
            <a:ext cx="3868045" cy="2107144"/>
          </a:xfrm>
          <a:prstGeom prst="rect">
            <a:avLst/>
          </a:prstGeom>
        </p:spPr>
      </p:pic>
      <p:pic>
        <p:nvPicPr>
          <p:cNvPr id="10" name="Picture 9" descr="images.jpg"/>
          <p:cNvPicPr>
            <a:picLocks/>
          </p:cNvPicPr>
          <p:nvPr/>
        </p:nvPicPr>
        <p:blipFill>
          <a:blip r:embed="rId6">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rot="16200000">
            <a:off x="344489" y="332657"/>
            <a:ext cx="1371600" cy="1371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11" name="Group 10"/>
          <p:cNvGrpSpPr/>
          <p:nvPr/>
        </p:nvGrpSpPr>
        <p:grpSpPr>
          <a:xfrm>
            <a:off x="1784648" y="188640"/>
            <a:ext cx="8784976" cy="1584176"/>
            <a:chOff x="-159568" y="476672"/>
            <a:chExt cx="8784976" cy="1584176"/>
          </a:xfrm>
        </p:grpSpPr>
        <p:sp>
          <p:nvSpPr>
            <p:cNvPr id="12" name="TextBox 11"/>
            <p:cNvSpPr txBox="1"/>
            <p:nvPr/>
          </p:nvSpPr>
          <p:spPr>
            <a:xfrm>
              <a:off x="-159568" y="476672"/>
              <a:ext cx="7128792" cy="646331"/>
            </a:xfrm>
            <a:prstGeom prst="rect">
              <a:avLst/>
            </a:prstGeom>
            <a:noFill/>
          </p:spPr>
          <p:txBody>
            <a:bodyPr wrap="square" rtlCol="0">
              <a:spAutoFit/>
            </a:bodyPr>
            <a:lstStyle/>
            <a:p>
              <a:r>
                <a:rPr lang="en-US" sz="3600" b="1" kern="600" dirty="0" smtClean="0">
                  <a:solidFill>
                    <a:srgbClr val="D77AA9"/>
                  </a:solidFill>
                  <a:latin typeface="Avenir Medium"/>
                  <a:cs typeface="Avenir Medium"/>
                </a:rPr>
                <a:t>Challenge #2: </a:t>
              </a:r>
              <a:r>
                <a:rPr lang="en-US" sz="3600" kern="600" dirty="0" smtClean="0">
                  <a:solidFill>
                    <a:srgbClr val="595959"/>
                  </a:solidFill>
                  <a:latin typeface="Avenir Medium"/>
                  <a:cs typeface="Avenir Medium"/>
                </a:rPr>
                <a:t>Mod It!</a:t>
              </a:r>
              <a:endParaRPr lang="en-US" sz="3600" kern="600" dirty="0">
                <a:solidFill>
                  <a:srgbClr val="595959"/>
                </a:solidFill>
                <a:latin typeface="Avenir Medium"/>
                <a:cs typeface="Avenir Medium"/>
              </a:endParaRPr>
            </a:p>
          </p:txBody>
        </p:sp>
        <p:sp>
          <p:nvSpPr>
            <p:cNvPr id="13" name="TextBox 12"/>
            <p:cNvSpPr txBox="1"/>
            <p:nvPr/>
          </p:nvSpPr>
          <p:spPr>
            <a:xfrm>
              <a:off x="-87560" y="1599183"/>
              <a:ext cx="1066837" cy="461665"/>
            </a:xfrm>
            <a:prstGeom prst="rect">
              <a:avLst/>
            </a:prstGeom>
            <a:noFill/>
          </p:spPr>
          <p:txBody>
            <a:bodyPr wrap="square" rtlCol="0">
              <a:spAutoFit/>
            </a:bodyPr>
            <a:lstStyle/>
            <a:p>
              <a:r>
                <a:rPr lang="en-US" sz="2400" b="1" dirty="0" smtClean="0">
                  <a:solidFill>
                    <a:srgbClr val="D77AA9"/>
                  </a:solidFill>
                  <a:latin typeface="Avenir Medium"/>
                  <a:cs typeface="Avenir Medium"/>
                </a:rPr>
                <a:t>Time:</a:t>
              </a:r>
              <a:endParaRPr lang="en-US" sz="2400" dirty="0">
                <a:solidFill>
                  <a:schemeClr val="tx1">
                    <a:lumMod val="65000"/>
                    <a:lumOff val="35000"/>
                  </a:schemeClr>
                </a:solidFill>
                <a:latin typeface="Avenir Medium"/>
                <a:cs typeface="Avenir Medium"/>
              </a:endParaRPr>
            </a:p>
          </p:txBody>
        </p:sp>
        <p:sp>
          <p:nvSpPr>
            <p:cNvPr id="14" name="TextBox 13"/>
            <p:cNvSpPr txBox="1"/>
            <p:nvPr/>
          </p:nvSpPr>
          <p:spPr>
            <a:xfrm>
              <a:off x="-87559" y="1124745"/>
              <a:ext cx="1219242" cy="461665"/>
            </a:xfrm>
            <a:prstGeom prst="rect">
              <a:avLst/>
            </a:prstGeom>
            <a:noFill/>
          </p:spPr>
          <p:txBody>
            <a:bodyPr wrap="square" rtlCol="0">
              <a:spAutoFit/>
            </a:bodyPr>
            <a:lstStyle/>
            <a:p>
              <a:r>
                <a:rPr lang="en-US" sz="2400" b="1" dirty="0" smtClean="0">
                  <a:solidFill>
                    <a:srgbClr val="D77AA9"/>
                  </a:solidFill>
                  <a:latin typeface="Avenir Medium"/>
                  <a:cs typeface="Avenir Medium"/>
                </a:rPr>
                <a:t>Goal:</a:t>
              </a:r>
              <a:endParaRPr lang="en-US" sz="2400" dirty="0">
                <a:solidFill>
                  <a:schemeClr val="tx1">
                    <a:lumMod val="65000"/>
                    <a:lumOff val="35000"/>
                  </a:schemeClr>
                </a:solidFill>
                <a:latin typeface="Avenir Medium"/>
                <a:cs typeface="Avenir Medium"/>
              </a:endParaRPr>
            </a:p>
          </p:txBody>
        </p:sp>
        <p:sp>
          <p:nvSpPr>
            <p:cNvPr id="15" name="Rectangle 14"/>
            <p:cNvSpPr/>
            <p:nvPr/>
          </p:nvSpPr>
          <p:spPr>
            <a:xfrm>
              <a:off x="776536" y="1599182"/>
              <a:ext cx="1184909" cy="430887"/>
            </a:xfrm>
            <a:prstGeom prst="rect">
              <a:avLst/>
            </a:prstGeom>
          </p:spPr>
          <p:txBody>
            <a:bodyPr wrap="square">
              <a:spAutoFit/>
            </a:bodyPr>
            <a:lstStyle/>
            <a:p>
              <a:pPr lvl="0"/>
              <a:r>
                <a:rPr lang="en-US" sz="2200" dirty="0" smtClean="0">
                  <a:solidFill>
                    <a:srgbClr val="000000">
                      <a:lumMod val="65000"/>
                      <a:lumOff val="35000"/>
                    </a:srgbClr>
                  </a:solidFill>
                  <a:latin typeface="Avenir Medium"/>
                  <a:cs typeface="Avenir Medium"/>
                </a:rPr>
                <a:t>15 </a:t>
              </a:r>
              <a:r>
                <a:rPr lang="en-US" sz="2200" dirty="0">
                  <a:solidFill>
                    <a:srgbClr val="000000">
                      <a:lumMod val="65000"/>
                      <a:lumOff val="35000"/>
                    </a:srgbClr>
                  </a:solidFill>
                  <a:latin typeface="Avenir Medium"/>
                  <a:cs typeface="Avenir Medium"/>
                </a:rPr>
                <a:t>min</a:t>
              </a:r>
            </a:p>
          </p:txBody>
        </p:sp>
        <p:sp>
          <p:nvSpPr>
            <p:cNvPr id="16" name="Rectangle 15"/>
            <p:cNvSpPr/>
            <p:nvPr/>
          </p:nvSpPr>
          <p:spPr>
            <a:xfrm>
              <a:off x="776536" y="1124744"/>
              <a:ext cx="7848872" cy="430887"/>
            </a:xfrm>
            <a:prstGeom prst="rect">
              <a:avLst/>
            </a:prstGeom>
          </p:spPr>
          <p:txBody>
            <a:bodyPr wrap="square">
              <a:spAutoFit/>
            </a:bodyPr>
            <a:lstStyle/>
            <a:p>
              <a:pPr lvl="0"/>
              <a:r>
                <a:rPr lang="en-US" sz="2200" dirty="0" smtClean="0">
                  <a:solidFill>
                    <a:srgbClr val="000000">
                      <a:lumMod val="65000"/>
                      <a:lumOff val="35000"/>
                    </a:srgbClr>
                  </a:solidFill>
                  <a:latin typeface="Avenir Medium"/>
                  <a:cs typeface="Avenir Medium"/>
                </a:rPr>
                <a:t>Play another group’s game</a:t>
              </a:r>
              <a:endParaRPr lang="en-US" sz="2200" dirty="0">
                <a:solidFill>
                  <a:srgbClr val="000000">
                    <a:lumMod val="65000"/>
                    <a:lumOff val="35000"/>
                  </a:srgbClr>
                </a:solidFill>
                <a:latin typeface="Avenir Medium"/>
                <a:cs typeface="Avenir Medium"/>
              </a:endParaRPr>
            </a:p>
          </p:txBody>
        </p:sp>
      </p:gr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1969824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E89DD631-4710-B94F-920D-C8D4B892D770}" type="slidenum">
              <a:rPr lang="en-GB" smtClean="0"/>
              <a:pPr>
                <a:defRPr/>
              </a:pPr>
              <a:t>18</a:t>
            </a:fld>
            <a:endParaRPr lang="en-GB"/>
          </a:p>
        </p:txBody>
      </p:sp>
      <p:pic>
        <p:nvPicPr>
          <p:cNvPr id="6" name="Picture 5" descr="resizedlogo.jpg"/>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905003" y="5984208"/>
            <a:ext cx="2216224" cy="517673"/>
          </a:xfrm>
          <a:prstGeom prst="rect">
            <a:avLst/>
          </a:prstGeom>
        </p:spPr>
      </p:pic>
      <p:pic>
        <p:nvPicPr>
          <p:cNvPr id="5124" name="Picture 4"/>
          <p:cNvPicPr>
            <a:picLocks noChangeAspect="1" noChangeArrowheads="1"/>
          </p:cNvPicPr>
          <p:nvPr/>
        </p:nvPicPr>
        <p:blipFill>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338794" y="1019115"/>
            <a:ext cx="4718662" cy="4714147"/>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Lst>
        </p:spPr>
      </p:pic>
      <p:sp>
        <p:nvSpPr>
          <p:cNvPr id="7" name="TextBox 6"/>
          <p:cNvSpPr txBox="1"/>
          <p:nvPr/>
        </p:nvSpPr>
        <p:spPr>
          <a:xfrm>
            <a:off x="381000" y="1947604"/>
            <a:ext cx="3657600" cy="3785652"/>
          </a:xfrm>
          <a:prstGeom prst="rect">
            <a:avLst/>
          </a:prstGeom>
          <a:noFill/>
        </p:spPr>
        <p:txBody>
          <a:bodyPr wrap="square" rtlCol="0">
            <a:spAutoFit/>
          </a:bodyPr>
          <a:lstStyle/>
          <a:p>
            <a:r>
              <a:rPr lang="en-US" sz="2400" dirty="0" smtClean="0">
                <a:solidFill>
                  <a:schemeClr val="accent4">
                    <a:lumMod val="65000"/>
                    <a:lumOff val="35000"/>
                  </a:schemeClr>
                </a:solidFill>
                <a:latin typeface="Avenir Medium"/>
                <a:cs typeface="Avenir Medium"/>
              </a:rPr>
              <a:t>Game design is a cyclical process.</a:t>
            </a:r>
          </a:p>
          <a:p>
            <a:r>
              <a:rPr lang="en-US" sz="2400" dirty="0" smtClean="0">
                <a:solidFill>
                  <a:schemeClr val="accent4">
                    <a:lumMod val="65000"/>
                    <a:lumOff val="35000"/>
                  </a:schemeClr>
                </a:solidFill>
                <a:latin typeface="Avenir Medium"/>
                <a:cs typeface="Avenir Medium"/>
              </a:rPr>
              <a:t>You can always improve or modify what you have for new circumstances.</a:t>
            </a:r>
          </a:p>
          <a:p>
            <a:r>
              <a:rPr lang="en-US" sz="2400" dirty="0" smtClean="0">
                <a:solidFill>
                  <a:schemeClr val="accent4">
                    <a:lumMod val="65000"/>
                    <a:lumOff val="35000"/>
                  </a:schemeClr>
                </a:solidFill>
                <a:latin typeface="Avenir Medium"/>
                <a:cs typeface="Avenir Medium"/>
              </a:rPr>
              <a:t>Most games go through many cycles, or iterations, before they’re published.</a:t>
            </a:r>
            <a:endParaRPr lang="en-US" sz="2400" dirty="0">
              <a:solidFill>
                <a:schemeClr val="accent4">
                  <a:lumMod val="65000"/>
                  <a:lumOff val="35000"/>
                </a:schemeClr>
              </a:solidFill>
              <a:latin typeface="Avenir Medium"/>
              <a:cs typeface="Avenir Medium"/>
            </a:endParaRPr>
          </a:p>
        </p:txBody>
      </p:sp>
      <p:sp>
        <p:nvSpPr>
          <p:cNvPr id="10" name="TextBox 9"/>
          <p:cNvSpPr txBox="1"/>
          <p:nvPr/>
        </p:nvSpPr>
        <p:spPr>
          <a:xfrm>
            <a:off x="1784650" y="188642"/>
            <a:ext cx="7128792" cy="646331"/>
          </a:xfrm>
          <a:prstGeom prst="rect">
            <a:avLst/>
          </a:prstGeom>
          <a:noFill/>
        </p:spPr>
        <p:txBody>
          <a:bodyPr wrap="square" rtlCol="0">
            <a:spAutoFit/>
          </a:bodyPr>
          <a:lstStyle/>
          <a:p>
            <a:r>
              <a:rPr lang="en-US" sz="3600" b="1" kern="600" dirty="0" smtClean="0">
                <a:solidFill>
                  <a:srgbClr val="D77AA9"/>
                </a:solidFill>
                <a:latin typeface="Avenir Medium"/>
                <a:cs typeface="Avenir Medium"/>
              </a:rPr>
              <a:t>Challenge #2: </a:t>
            </a:r>
            <a:r>
              <a:rPr lang="en-US" sz="3600" kern="600" dirty="0" smtClean="0">
                <a:solidFill>
                  <a:srgbClr val="595959"/>
                </a:solidFill>
                <a:latin typeface="Avenir Medium"/>
                <a:cs typeface="Avenir Medium"/>
              </a:rPr>
              <a:t>Mod It!</a:t>
            </a:r>
            <a:endParaRPr lang="en-US" sz="3600" kern="600" dirty="0">
              <a:solidFill>
                <a:srgbClr val="595959"/>
              </a:solidFill>
              <a:latin typeface="Avenir Medium"/>
              <a:cs typeface="Avenir Medium"/>
            </a:endParaRPr>
          </a:p>
        </p:txBody>
      </p:sp>
      <p:pic>
        <p:nvPicPr>
          <p:cNvPr id="15" name="Picture 14" descr="images.jpg"/>
          <p:cNvPicPr>
            <a:picLocks/>
          </p:cNvPicPr>
          <p:nvPr/>
        </p:nvPicPr>
        <p:blipFill>
          <a:blip r:embed="rId5">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rot="16200000">
            <a:off x="344489" y="332657"/>
            <a:ext cx="1371600" cy="1371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28610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22A68B23-F8A7-974B-B2F8-1F3431E9DC46}" type="slidenum">
              <a:rPr lang="en-GB" smtClean="0"/>
              <a:pPr>
                <a:defRPr/>
              </a:pPr>
              <a:t>19</a:t>
            </a:fld>
            <a:endParaRPr lang="en-GB"/>
          </a:p>
        </p:txBody>
      </p:sp>
      <p:sp>
        <p:nvSpPr>
          <p:cNvPr id="3" name="TextBox 2"/>
          <p:cNvSpPr txBox="1"/>
          <p:nvPr/>
        </p:nvSpPr>
        <p:spPr>
          <a:xfrm>
            <a:off x="1856656" y="2276872"/>
            <a:ext cx="8686800" cy="2893100"/>
          </a:xfrm>
          <a:prstGeom prst="rect">
            <a:avLst/>
          </a:prstGeom>
          <a:noFill/>
        </p:spPr>
        <p:txBody>
          <a:bodyPr wrap="square" rtlCol="0">
            <a:spAutoFit/>
          </a:bodyPr>
          <a:lstStyle/>
          <a:p>
            <a:r>
              <a:rPr lang="en-US" sz="2800" dirty="0" smtClean="0">
                <a:solidFill>
                  <a:schemeClr val="tx1">
                    <a:lumMod val="65000"/>
                    <a:lumOff val="35000"/>
                  </a:schemeClr>
                </a:solidFill>
              </a:rPr>
              <a:t>Consider your group’s design and the other group’s design:</a:t>
            </a:r>
          </a:p>
          <a:p>
            <a:endParaRPr lang="en-US" sz="2800" dirty="0" smtClean="0">
              <a:solidFill>
                <a:schemeClr val="tx1">
                  <a:lumMod val="65000"/>
                  <a:lumOff val="35000"/>
                </a:schemeClr>
              </a:solidFill>
            </a:endParaRPr>
          </a:p>
          <a:p>
            <a:pPr>
              <a:buFont typeface="Arial"/>
              <a:buChar char="•"/>
            </a:pPr>
            <a:r>
              <a:rPr lang="en-US" sz="2800" dirty="0" smtClean="0">
                <a:solidFill>
                  <a:schemeClr val="tx1">
                    <a:lumMod val="65000"/>
                    <a:lumOff val="35000"/>
                  </a:schemeClr>
                </a:solidFill>
              </a:rPr>
              <a:t>What elements of each </a:t>
            </a:r>
            <a:r>
              <a:rPr lang="en-US" sz="2800" dirty="0" smtClean="0">
                <a:solidFill>
                  <a:srgbClr val="ED6B06"/>
                </a:solidFill>
              </a:rPr>
              <a:t>worked</a:t>
            </a:r>
            <a:r>
              <a:rPr lang="en-US" sz="2800" dirty="0" smtClean="0">
                <a:solidFill>
                  <a:schemeClr val="tx1">
                    <a:lumMod val="65000"/>
                    <a:lumOff val="35000"/>
                  </a:schemeClr>
                </a:solidFill>
              </a:rPr>
              <a:t> for you?</a:t>
            </a:r>
          </a:p>
          <a:p>
            <a:pPr>
              <a:buFont typeface="Arial"/>
              <a:buChar char="•"/>
            </a:pPr>
            <a:r>
              <a:rPr lang="en-US" sz="2800" dirty="0" smtClean="0">
                <a:solidFill>
                  <a:schemeClr val="tx1">
                    <a:lumMod val="65000"/>
                    <a:lumOff val="35000"/>
                  </a:schemeClr>
                </a:solidFill>
              </a:rPr>
              <a:t>What would you like to </a:t>
            </a:r>
            <a:r>
              <a:rPr lang="en-US" sz="2800" dirty="0" smtClean="0">
                <a:solidFill>
                  <a:schemeClr val="accent1"/>
                </a:solidFill>
              </a:rPr>
              <a:t>change</a:t>
            </a:r>
            <a:r>
              <a:rPr lang="en-US" sz="2800" dirty="0" smtClean="0">
                <a:solidFill>
                  <a:schemeClr val="tx1">
                    <a:lumMod val="65000"/>
                    <a:lumOff val="35000"/>
                  </a:schemeClr>
                </a:solidFill>
              </a:rPr>
              <a:t>?</a:t>
            </a:r>
            <a:endParaRPr lang="en-US" sz="2800" dirty="0">
              <a:solidFill>
                <a:schemeClr val="tx1">
                  <a:lumMod val="65000"/>
                  <a:lumOff val="35000"/>
                </a:schemeClr>
              </a:solidFill>
            </a:endParaRPr>
          </a:p>
        </p:txBody>
      </p:sp>
      <p:pic>
        <p:nvPicPr>
          <p:cNvPr id="6" name="Picture 5" descr="resizedlogo.jpg"/>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905000" y="5984202"/>
            <a:ext cx="2216224" cy="517673"/>
          </a:xfrm>
          <a:prstGeom prst="rect">
            <a:avLst/>
          </a:prstGeom>
        </p:spPr>
      </p:pic>
      <p:pic>
        <p:nvPicPr>
          <p:cNvPr id="8" name="Picture 7" descr="images.jpg"/>
          <p:cNvPicPr>
            <a:picLocks/>
          </p:cNvPicPr>
          <p:nvPr/>
        </p:nvPicPr>
        <p:blipFill>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rot="16200000">
            <a:off x="344489" y="332657"/>
            <a:ext cx="1371600" cy="1371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9" name="Group 8"/>
          <p:cNvGrpSpPr/>
          <p:nvPr/>
        </p:nvGrpSpPr>
        <p:grpSpPr>
          <a:xfrm>
            <a:off x="1784648" y="188640"/>
            <a:ext cx="8784976" cy="1584176"/>
            <a:chOff x="-159568" y="476672"/>
            <a:chExt cx="8784976" cy="1584176"/>
          </a:xfrm>
        </p:grpSpPr>
        <p:sp>
          <p:nvSpPr>
            <p:cNvPr id="10" name="TextBox 9"/>
            <p:cNvSpPr txBox="1"/>
            <p:nvPr/>
          </p:nvSpPr>
          <p:spPr>
            <a:xfrm>
              <a:off x="-159568" y="476672"/>
              <a:ext cx="7128792" cy="646331"/>
            </a:xfrm>
            <a:prstGeom prst="rect">
              <a:avLst/>
            </a:prstGeom>
            <a:noFill/>
          </p:spPr>
          <p:txBody>
            <a:bodyPr wrap="square" rtlCol="0">
              <a:spAutoFit/>
            </a:bodyPr>
            <a:lstStyle/>
            <a:p>
              <a:r>
                <a:rPr lang="en-US" sz="3600" b="1" kern="600" dirty="0" smtClean="0">
                  <a:solidFill>
                    <a:srgbClr val="D77AA9"/>
                  </a:solidFill>
                  <a:latin typeface="Avenir Medium"/>
                  <a:cs typeface="Avenir Medium"/>
                </a:rPr>
                <a:t>Challenge #2: </a:t>
              </a:r>
              <a:r>
                <a:rPr lang="en-US" sz="3600" kern="600" dirty="0" smtClean="0">
                  <a:solidFill>
                    <a:srgbClr val="595959"/>
                  </a:solidFill>
                  <a:latin typeface="Avenir Medium"/>
                  <a:cs typeface="Avenir Medium"/>
                </a:rPr>
                <a:t>Mod It!</a:t>
              </a:r>
              <a:endParaRPr lang="en-US" sz="3600" kern="600" dirty="0">
                <a:solidFill>
                  <a:srgbClr val="595959"/>
                </a:solidFill>
                <a:latin typeface="Avenir Medium"/>
                <a:cs typeface="Avenir Medium"/>
              </a:endParaRPr>
            </a:p>
          </p:txBody>
        </p:sp>
        <p:sp>
          <p:nvSpPr>
            <p:cNvPr id="11" name="TextBox 10"/>
            <p:cNvSpPr txBox="1"/>
            <p:nvPr/>
          </p:nvSpPr>
          <p:spPr>
            <a:xfrm>
              <a:off x="-87560" y="1599183"/>
              <a:ext cx="1066837" cy="461665"/>
            </a:xfrm>
            <a:prstGeom prst="rect">
              <a:avLst/>
            </a:prstGeom>
            <a:noFill/>
          </p:spPr>
          <p:txBody>
            <a:bodyPr wrap="square" rtlCol="0">
              <a:spAutoFit/>
            </a:bodyPr>
            <a:lstStyle/>
            <a:p>
              <a:r>
                <a:rPr lang="en-US" sz="2400" b="1" dirty="0" smtClean="0">
                  <a:solidFill>
                    <a:srgbClr val="D77AA9"/>
                  </a:solidFill>
                  <a:latin typeface="Avenir Medium"/>
                  <a:cs typeface="Avenir Medium"/>
                </a:rPr>
                <a:t>Time:</a:t>
              </a:r>
              <a:endParaRPr lang="en-US" sz="2400" dirty="0">
                <a:solidFill>
                  <a:schemeClr val="tx1">
                    <a:lumMod val="65000"/>
                    <a:lumOff val="35000"/>
                  </a:schemeClr>
                </a:solidFill>
                <a:latin typeface="Avenir Medium"/>
                <a:cs typeface="Avenir Medium"/>
              </a:endParaRPr>
            </a:p>
          </p:txBody>
        </p:sp>
        <p:sp>
          <p:nvSpPr>
            <p:cNvPr id="12" name="TextBox 11"/>
            <p:cNvSpPr txBox="1"/>
            <p:nvPr/>
          </p:nvSpPr>
          <p:spPr>
            <a:xfrm>
              <a:off x="-87559" y="1124745"/>
              <a:ext cx="1219242" cy="461665"/>
            </a:xfrm>
            <a:prstGeom prst="rect">
              <a:avLst/>
            </a:prstGeom>
            <a:noFill/>
          </p:spPr>
          <p:txBody>
            <a:bodyPr wrap="square" rtlCol="0">
              <a:spAutoFit/>
            </a:bodyPr>
            <a:lstStyle/>
            <a:p>
              <a:r>
                <a:rPr lang="en-US" sz="2400" b="1" dirty="0" smtClean="0">
                  <a:solidFill>
                    <a:srgbClr val="D77AA9"/>
                  </a:solidFill>
                  <a:latin typeface="Avenir Medium"/>
                  <a:cs typeface="Avenir Medium"/>
                </a:rPr>
                <a:t>Goal:</a:t>
              </a:r>
              <a:endParaRPr lang="en-US" sz="2400" dirty="0">
                <a:solidFill>
                  <a:schemeClr val="tx1">
                    <a:lumMod val="65000"/>
                    <a:lumOff val="35000"/>
                  </a:schemeClr>
                </a:solidFill>
                <a:latin typeface="Avenir Medium"/>
                <a:cs typeface="Avenir Medium"/>
              </a:endParaRPr>
            </a:p>
          </p:txBody>
        </p:sp>
        <p:sp>
          <p:nvSpPr>
            <p:cNvPr id="13" name="Rectangle 12"/>
            <p:cNvSpPr/>
            <p:nvPr/>
          </p:nvSpPr>
          <p:spPr>
            <a:xfrm>
              <a:off x="776536" y="1599182"/>
              <a:ext cx="1184909" cy="430887"/>
            </a:xfrm>
            <a:prstGeom prst="rect">
              <a:avLst/>
            </a:prstGeom>
          </p:spPr>
          <p:txBody>
            <a:bodyPr wrap="square">
              <a:spAutoFit/>
            </a:bodyPr>
            <a:lstStyle/>
            <a:p>
              <a:pPr lvl="0"/>
              <a:r>
                <a:rPr lang="en-US" sz="2200" dirty="0" smtClean="0">
                  <a:solidFill>
                    <a:srgbClr val="000000">
                      <a:lumMod val="65000"/>
                      <a:lumOff val="35000"/>
                    </a:srgbClr>
                  </a:solidFill>
                  <a:latin typeface="Avenir Medium"/>
                  <a:cs typeface="Avenir Medium"/>
                </a:rPr>
                <a:t>10 </a:t>
              </a:r>
              <a:r>
                <a:rPr lang="en-US" sz="2200" dirty="0">
                  <a:solidFill>
                    <a:srgbClr val="000000">
                      <a:lumMod val="65000"/>
                      <a:lumOff val="35000"/>
                    </a:srgbClr>
                  </a:solidFill>
                  <a:latin typeface="Avenir Medium"/>
                  <a:cs typeface="Avenir Medium"/>
                </a:rPr>
                <a:t>min</a:t>
              </a:r>
            </a:p>
          </p:txBody>
        </p:sp>
        <p:sp>
          <p:nvSpPr>
            <p:cNvPr id="14" name="Rectangle 13"/>
            <p:cNvSpPr/>
            <p:nvPr/>
          </p:nvSpPr>
          <p:spPr>
            <a:xfrm>
              <a:off x="776536" y="1124744"/>
              <a:ext cx="7848872" cy="430887"/>
            </a:xfrm>
            <a:prstGeom prst="rect">
              <a:avLst/>
            </a:prstGeom>
          </p:spPr>
          <p:txBody>
            <a:bodyPr wrap="square">
              <a:spAutoFit/>
            </a:bodyPr>
            <a:lstStyle/>
            <a:p>
              <a:pPr lvl="0"/>
              <a:r>
                <a:rPr lang="en-US" sz="2200" dirty="0" smtClean="0">
                  <a:solidFill>
                    <a:srgbClr val="000000">
                      <a:lumMod val="65000"/>
                      <a:lumOff val="35000"/>
                    </a:srgbClr>
                  </a:solidFill>
                  <a:latin typeface="Avenir Medium"/>
                  <a:cs typeface="Avenir Medium"/>
                </a:rPr>
                <a:t>Share, Reflect, Discuss</a:t>
              </a:r>
              <a:endParaRPr lang="en-US" sz="2200" dirty="0">
                <a:solidFill>
                  <a:srgbClr val="000000">
                    <a:lumMod val="65000"/>
                    <a:lumOff val="35000"/>
                  </a:srgbClr>
                </a:solidFill>
                <a:latin typeface="Avenir Medium"/>
                <a:cs typeface="Avenir Medium"/>
              </a:endParaRPr>
            </a:p>
          </p:txBody>
        </p:sp>
      </p:gr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4104112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descr="resizedlogo.jpg"/>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905003" y="5984210"/>
            <a:ext cx="2216224" cy="517673"/>
          </a:xfrm>
          <a:prstGeom prst="rect">
            <a:avLst/>
          </a:prstGeom>
        </p:spPr>
      </p:pic>
      <p:sp>
        <p:nvSpPr>
          <p:cNvPr id="4" name="TextBox 3"/>
          <p:cNvSpPr txBox="1"/>
          <p:nvPr/>
        </p:nvSpPr>
        <p:spPr>
          <a:xfrm>
            <a:off x="776536" y="1916834"/>
            <a:ext cx="8928992" cy="2708434"/>
          </a:xfrm>
          <a:prstGeom prst="rect">
            <a:avLst/>
          </a:prstGeom>
          <a:noFill/>
        </p:spPr>
        <p:txBody>
          <a:bodyPr wrap="square" rtlCol="0">
            <a:spAutoFit/>
          </a:bodyPr>
          <a:lstStyle/>
          <a:p>
            <a:pPr marL="514350" indent="-514350">
              <a:buFont typeface="+mj-lt"/>
              <a:buAutoNum type="arabicPeriod"/>
            </a:pPr>
            <a:r>
              <a:rPr lang="en-US" sz="2000" b="1" dirty="0" smtClean="0">
                <a:solidFill>
                  <a:schemeClr val="tx1">
                    <a:lumMod val="65000"/>
                    <a:lumOff val="35000"/>
                  </a:schemeClr>
                </a:solidFill>
                <a:latin typeface="Avenir Medium"/>
                <a:cs typeface="Avenir Medium"/>
              </a:rPr>
              <a:t>Welcome </a:t>
            </a:r>
            <a:r>
              <a:rPr lang="en-US" sz="2000" dirty="0">
                <a:solidFill>
                  <a:schemeClr val="tx2"/>
                </a:solidFill>
                <a:latin typeface="Avenir Medium"/>
                <a:cs typeface="Avenir Medium"/>
              </a:rPr>
              <a:t>(</a:t>
            </a:r>
            <a:r>
              <a:rPr lang="en-US" sz="2000" dirty="0" smtClean="0">
                <a:solidFill>
                  <a:schemeClr val="tx2"/>
                </a:solidFill>
                <a:latin typeface="Avenir Medium"/>
                <a:cs typeface="Avenir Medium"/>
              </a:rPr>
              <a:t>15 </a:t>
            </a:r>
            <a:r>
              <a:rPr lang="en-US" sz="2000" dirty="0">
                <a:solidFill>
                  <a:schemeClr val="tx2"/>
                </a:solidFill>
                <a:latin typeface="Avenir Medium"/>
                <a:cs typeface="Avenir Medium"/>
              </a:rPr>
              <a:t>min)</a:t>
            </a:r>
            <a:endParaRPr lang="en-US" sz="2000" dirty="0" smtClean="0">
              <a:solidFill>
                <a:schemeClr val="tx2"/>
              </a:solidFill>
              <a:latin typeface="Avenir Medium"/>
              <a:cs typeface="Avenir Medium"/>
            </a:endParaRPr>
          </a:p>
          <a:p>
            <a:pPr marL="514350" indent="-514350">
              <a:buFont typeface="+mj-lt"/>
              <a:buAutoNum type="arabicPeriod"/>
            </a:pPr>
            <a:r>
              <a:rPr lang="en-US" sz="2000" b="1" dirty="0" smtClean="0">
                <a:solidFill>
                  <a:schemeClr val="tx1">
                    <a:lumMod val="65000"/>
                    <a:lumOff val="35000"/>
                  </a:schemeClr>
                </a:solidFill>
                <a:latin typeface="Avenir Medium"/>
                <a:cs typeface="Avenir Medium"/>
              </a:rPr>
              <a:t>Play &amp; Games </a:t>
            </a:r>
            <a:r>
              <a:rPr lang="en-US" sz="2000" dirty="0" smtClean="0">
                <a:solidFill>
                  <a:schemeClr val="tx2"/>
                </a:solidFill>
                <a:latin typeface="Avenir Medium"/>
                <a:cs typeface="Avenir Medium"/>
              </a:rPr>
              <a:t>(85 min)</a:t>
            </a:r>
          </a:p>
          <a:p>
            <a:pPr marL="514350" indent="-514350">
              <a:buFont typeface="+mj-lt"/>
              <a:buAutoNum type="arabicPeriod"/>
            </a:pPr>
            <a:r>
              <a:rPr lang="en-US" sz="2000" b="1" dirty="0" smtClean="0">
                <a:solidFill>
                  <a:schemeClr val="tx1">
                    <a:lumMod val="65000"/>
                    <a:lumOff val="35000"/>
                  </a:schemeClr>
                </a:solidFill>
                <a:latin typeface="Avenir Medium"/>
                <a:cs typeface="Avenir Medium"/>
              </a:rPr>
              <a:t>Engagement Games </a:t>
            </a:r>
            <a:r>
              <a:rPr lang="en-US" sz="2000" dirty="0" smtClean="0">
                <a:solidFill>
                  <a:schemeClr val="tx2"/>
                </a:solidFill>
                <a:latin typeface="Avenir Medium"/>
                <a:cs typeface="Avenir Medium"/>
              </a:rPr>
              <a:t>(</a:t>
            </a:r>
            <a:r>
              <a:rPr lang="en-US" sz="2000" dirty="0">
                <a:solidFill>
                  <a:schemeClr val="tx2"/>
                </a:solidFill>
                <a:latin typeface="Avenir Medium"/>
                <a:cs typeface="Avenir Medium"/>
              </a:rPr>
              <a:t>1</a:t>
            </a:r>
            <a:r>
              <a:rPr lang="en-US" sz="2000" dirty="0" smtClean="0">
                <a:solidFill>
                  <a:schemeClr val="tx2"/>
                </a:solidFill>
                <a:latin typeface="Avenir Medium"/>
                <a:cs typeface="Avenir Medium"/>
              </a:rPr>
              <a:t>hr </a:t>
            </a:r>
            <a:r>
              <a:rPr lang="en-US" sz="2000" dirty="0">
                <a:solidFill>
                  <a:schemeClr val="tx2"/>
                </a:solidFill>
                <a:latin typeface="Avenir Medium"/>
                <a:cs typeface="Avenir Medium"/>
              </a:rPr>
              <a:t>5</a:t>
            </a:r>
            <a:r>
              <a:rPr lang="en-US" sz="2000" dirty="0" smtClean="0">
                <a:solidFill>
                  <a:schemeClr val="tx2"/>
                </a:solidFill>
                <a:latin typeface="Avenir Medium"/>
                <a:cs typeface="Avenir Medium"/>
              </a:rPr>
              <a:t>0 </a:t>
            </a:r>
            <a:r>
              <a:rPr lang="en-US" sz="2000" dirty="0">
                <a:solidFill>
                  <a:schemeClr val="tx2"/>
                </a:solidFill>
                <a:latin typeface="Avenir Medium"/>
                <a:cs typeface="Avenir Medium"/>
              </a:rPr>
              <a:t>min)</a:t>
            </a:r>
            <a:endParaRPr lang="en-US" sz="2000" dirty="0" smtClean="0">
              <a:solidFill>
                <a:schemeClr val="tx2"/>
              </a:solidFill>
              <a:latin typeface="Avenir Medium"/>
              <a:cs typeface="Avenir Medium"/>
            </a:endParaRPr>
          </a:p>
          <a:p>
            <a:pPr marL="514350" indent="-514350">
              <a:buFont typeface="+mj-lt"/>
              <a:buAutoNum type="arabicPeriod"/>
            </a:pPr>
            <a:r>
              <a:rPr lang="en-US" sz="2000" b="1" dirty="0" smtClean="0">
                <a:solidFill>
                  <a:schemeClr val="tx1">
                    <a:lumMod val="65000"/>
                    <a:lumOff val="35000"/>
                  </a:schemeClr>
                </a:solidFill>
                <a:latin typeface="Avenir Medium"/>
                <a:cs typeface="Avenir Medium"/>
              </a:rPr>
              <a:t>Project MASH </a:t>
            </a:r>
            <a:r>
              <a:rPr lang="en-US" sz="2000" dirty="0" smtClean="0">
                <a:solidFill>
                  <a:schemeClr val="tx2"/>
                </a:solidFill>
                <a:latin typeface="Avenir Medium"/>
                <a:cs typeface="Avenir Medium"/>
              </a:rPr>
              <a:t>(15 </a:t>
            </a:r>
            <a:r>
              <a:rPr lang="en-US" sz="2000" dirty="0">
                <a:solidFill>
                  <a:schemeClr val="tx2"/>
                </a:solidFill>
                <a:latin typeface="Avenir Medium"/>
                <a:cs typeface="Avenir Medium"/>
              </a:rPr>
              <a:t>min)</a:t>
            </a:r>
            <a:endParaRPr lang="en-US" sz="2000" dirty="0" smtClean="0">
              <a:solidFill>
                <a:schemeClr val="tx2"/>
              </a:solidFill>
              <a:latin typeface="Avenir Medium"/>
              <a:cs typeface="Avenir Medium"/>
            </a:endParaRPr>
          </a:p>
          <a:p>
            <a:pPr marL="514350" indent="-514350">
              <a:buFont typeface="+mj-lt"/>
              <a:buAutoNum type="arabicPeriod"/>
            </a:pPr>
            <a:r>
              <a:rPr lang="en-US" sz="2000" b="1" dirty="0" smtClean="0">
                <a:solidFill>
                  <a:schemeClr val="tx1">
                    <a:lumMod val="65000"/>
                    <a:lumOff val="35000"/>
                  </a:schemeClr>
                </a:solidFill>
                <a:latin typeface="Avenir Medium"/>
                <a:cs typeface="Avenir Medium"/>
              </a:rPr>
              <a:t>Reflection </a:t>
            </a:r>
            <a:r>
              <a:rPr lang="en-US" sz="2000" dirty="0" smtClean="0">
                <a:solidFill>
                  <a:schemeClr val="tx2"/>
                </a:solidFill>
                <a:latin typeface="Avenir Medium"/>
                <a:cs typeface="Avenir Medium"/>
              </a:rPr>
              <a:t>(30 min)</a:t>
            </a:r>
            <a:endParaRPr lang="en-US" sz="2000" b="1" dirty="0" smtClean="0">
              <a:solidFill>
                <a:schemeClr val="tx1">
                  <a:lumMod val="65000"/>
                  <a:lumOff val="35000"/>
                </a:schemeClr>
              </a:solidFill>
              <a:latin typeface="Avenir Medium"/>
              <a:cs typeface="Avenir Medium"/>
            </a:endParaRPr>
          </a:p>
          <a:p>
            <a:pPr marL="514350" indent="-514350">
              <a:buFont typeface="+mj-lt"/>
              <a:buAutoNum type="arabicPeriod"/>
            </a:pPr>
            <a:r>
              <a:rPr lang="en-US" sz="2000" b="1" dirty="0" smtClean="0">
                <a:solidFill>
                  <a:schemeClr val="tx1">
                    <a:lumMod val="65000"/>
                    <a:lumOff val="35000"/>
                  </a:schemeClr>
                </a:solidFill>
                <a:latin typeface="Avenir Medium"/>
                <a:cs typeface="Avenir Medium"/>
              </a:rPr>
              <a:t>Conclusion </a:t>
            </a:r>
            <a:r>
              <a:rPr lang="en-US" sz="2000" dirty="0" smtClean="0">
                <a:solidFill>
                  <a:schemeClr val="tx2"/>
                </a:solidFill>
                <a:latin typeface="Avenir Medium"/>
                <a:cs typeface="Avenir Medium"/>
              </a:rPr>
              <a:t>(10 </a:t>
            </a:r>
            <a:r>
              <a:rPr lang="en-US" sz="2000" dirty="0">
                <a:solidFill>
                  <a:schemeClr val="tx2"/>
                </a:solidFill>
                <a:latin typeface="Avenir Medium"/>
                <a:cs typeface="Avenir Medium"/>
              </a:rPr>
              <a:t>min)</a:t>
            </a:r>
          </a:p>
        </p:txBody>
      </p:sp>
      <p:sp>
        <p:nvSpPr>
          <p:cNvPr id="5" name="TextBox 4"/>
          <p:cNvSpPr txBox="1"/>
          <p:nvPr/>
        </p:nvSpPr>
        <p:spPr>
          <a:xfrm>
            <a:off x="696094" y="908728"/>
            <a:ext cx="1827243" cy="1061829"/>
          </a:xfrm>
          <a:prstGeom prst="rect">
            <a:avLst/>
          </a:prstGeom>
          <a:noFill/>
        </p:spPr>
        <p:txBody>
          <a:bodyPr wrap="none" rtlCol="0">
            <a:spAutoFit/>
          </a:bodyPr>
          <a:lstStyle/>
          <a:p>
            <a:pPr lvl="0" algn="ctr"/>
            <a:r>
              <a:rPr lang="en-US" sz="4800" dirty="0">
                <a:solidFill>
                  <a:schemeClr val="tx1">
                    <a:lumMod val="65000"/>
                    <a:lumOff val="35000"/>
                  </a:schemeClr>
                </a:solidFill>
                <a:latin typeface="Avenir Medium"/>
                <a:cs typeface="Avenir Medium"/>
              </a:rPr>
              <a:t>Today</a:t>
            </a:r>
            <a:endParaRPr lang="en-US" sz="2000" dirty="0">
              <a:solidFill>
                <a:schemeClr val="tx1">
                  <a:lumMod val="65000"/>
                  <a:lumOff val="35000"/>
                </a:schemeClr>
              </a:solidFill>
              <a:latin typeface="Avenir Medium"/>
              <a:cs typeface="Avenir Medium"/>
            </a:endParaRPr>
          </a:p>
          <a:p>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5897347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extBox 2"/>
          <p:cNvSpPr txBox="1"/>
          <p:nvPr/>
        </p:nvSpPr>
        <p:spPr>
          <a:xfrm>
            <a:off x="1856656" y="2420888"/>
            <a:ext cx="7416824" cy="1815882"/>
          </a:xfrm>
          <a:prstGeom prst="rect">
            <a:avLst/>
          </a:prstGeom>
          <a:noFill/>
        </p:spPr>
        <p:txBody>
          <a:bodyPr wrap="square" rtlCol="0">
            <a:spAutoFit/>
          </a:bodyPr>
          <a:lstStyle/>
          <a:p>
            <a:pPr marL="457200" indent="-457200">
              <a:buFont typeface="Lucida Grande"/>
              <a:buChar char="-"/>
            </a:pPr>
            <a:r>
              <a:rPr lang="en-US" sz="3200" dirty="0" smtClean="0">
                <a:solidFill>
                  <a:schemeClr val="tx1">
                    <a:lumMod val="65000"/>
                    <a:lumOff val="35000"/>
                  </a:schemeClr>
                </a:solidFill>
                <a:latin typeface="Avenir Medium"/>
                <a:cs typeface="Avenir Medium"/>
              </a:rPr>
              <a:t>What did you learn from this activity?</a:t>
            </a:r>
          </a:p>
          <a:p>
            <a:pPr marL="457200" indent="-457200">
              <a:buFont typeface="Lucida Grande"/>
              <a:buChar char="-"/>
            </a:pPr>
            <a:r>
              <a:rPr lang="en-US" sz="3200" dirty="0" smtClean="0">
                <a:solidFill>
                  <a:schemeClr val="tx1">
                    <a:lumMod val="65000"/>
                    <a:lumOff val="35000"/>
                  </a:schemeClr>
                </a:solidFill>
                <a:latin typeface="Avenir Medium"/>
                <a:cs typeface="Avenir Medium"/>
              </a:rPr>
              <a:t>How can you connect this to student learning in the classroom?</a:t>
            </a:r>
            <a:endParaRPr lang="en-US" sz="3200" dirty="0">
              <a:solidFill>
                <a:schemeClr val="tx1">
                  <a:lumMod val="65000"/>
                  <a:lumOff val="35000"/>
                </a:schemeClr>
              </a:solidFill>
              <a:latin typeface="Avenir Medium"/>
              <a:cs typeface="Avenir Medium"/>
            </a:endParaRPr>
          </a:p>
        </p:txBody>
      </p:sp>
      <p:pic>
        <p:nvPicPr>
          <p:cNvPr id="6" name="Picture 5" descr="resizedlogo.jpg"/>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905003" y="5984210"/>
            <a:ext cx="2216224" cy="517673"/>
          </a:xfrm>
          <a:prstGeom prst="rect">
            <a:avLst/>
          </a:prstGeom>
        </p:spPr>
      </p:pic>
      <p:grpSp>
        <p:nvGrpSpPr>
          <p:cNvPr id="7" name="Group 6"/>
          <p:cNvGrpSpPr/>
          <p:nvPr/>
        </p:nvGrpSpPr>
        <p:grpSpPr>
          <a:xfrm>
            <a:off x="1784648" y="188640"/>
            <a:ext cx="8784976" cy="1584176"/>
            <a:chOff x="-159568" y="476672"/>
            <a:chExt cx="8784976" cy="1584176"/>
          </a:xfrm>
        </p:grpSpPr>
        <p:sp>
          <p:nvSpPr>
            <p:cNvPr id="8" name="TextBox 7"/>
            <p:cNvSpPr txBox="1"/>
            <p:nvPr/>
          </p:nvSpPr>
          <p:spPr>
            <a:xfrm>
              <a:off x="-159568" y="476672"/>
              <a:ext cx="7128792" cy="646331"/>
            </a:xfrm>
            <a:prstGeom prst="rect">
              <a:avLst/>
            </a:prstGeom>
            <a:noFill/>
          </p:spPr>
          <p:txBody>
            <a:bodyPr wrap="square" rtlCol="0">
              <a:spAutoFit/>
            </a:bodyPr>
            <a:lstStyle/>
            <a:p>
              <a:r>
                <a:rPr lang="en-US" sz="3600" b="1" kern="600" dirty="0" smtClean="0">
                  <a:solidFill>
                    <a:srgbClr val="D77AA9"/>
                  </a:solidFill>
                  <a:latin typeface="Avenir Medium"/>
                  <a:cs typeface="Avenir Medium"/>
                </a:rPr>
                <a:t>Challenge #2: </a:t>
              </a:r>
              <a:r>
                <a:rPr lang="en-US" sz="3600" kern="600" dirty="0" smtClean="0">
                  <a:solidFill>
                    <a:srgbClr val="595959"/>
                  </a:solidFill>
                  <a:latin typeface="Avenir Medium"/>
                  <a:cs typeface="Avenir Medium"/>
                </a:rPr>
                <a:t>Mod It!</a:t>
              </a:r>
              <a:endParaRPr lang="en-US" sz="3600" kern="600" dirty="0">
                <a:solidFill>
                  <a:srgbClr val="595959"/>
                </a:solidFill>
                <a:latin typeface="Avenir Medium"/>
                <a:cs typeface="Avenir Medium"/>
              </a:endParaRPr>
            </a:p>
          </p:txBody>
        </p:sp>
        <p:sp>
          <p:nvSpPr>
            <p:cNvPr id="9" name="TextBox 8"/>
            <p:cNvSpPr txBox="1"/>
            <p:nvPr/>
          </p:nvSpPr>
          <p:spPr>
            <a:xfrm>
              <a:off x="-87560" y="1599183"/>
              <a:ext cx="1066837" cy="461665"/>
            </a:xfrm>
            <a:prstGeom prst="rect">
              <a:avLst/>
            </a:prstGeom>
            <a:noFill/>
          </p:spPr>
          <p:txBody>
            <a:bodyPr wrap="square" rtlCol="0">
              <a:spAutoFit/>
            </a:bodyPr>
            <a:lstStyle/>
            <a:p>
              <a:r>
                <a:rPr lang="en-US" sz="2400" b="1" dirty="0" smtClean="0">
                  <a:solidFill>
                    <a:srgbClr val="D77AA9"/>
                  </a:solidFill>
                  <a:latin typeface="Avenir Medium"/>
                  <a:cs typeface="Avenir Medium"/>
                </a:rPr>
                <a:t>Time:</a:t>
              </a:r>
              <a:endParaRPr lang="en-US" sz="2400" dirty="0">
                <a:solidFill>
                  <a:schemeClr val="tx1">
                    <a:lumMod val="65000"/>
                    <a:lumOff val="35000"/>
                  </a:schemeClr>
                </a:solidFill>
                <a:latin typeface="Avenir Medium"/>
                <a:cs typeface="Avenir Medium"/>
              </a:endParaRPr>
            </a:p>
          </p:txBody>
        </p:sp>
        <p:sp>
          <p:nvSpPr>
            <p:cNvPr id="10" name="TextBox 9"/>
            <p:cNvSpPr txBox="1"/>
            <p:nvPr/>
          </p:nvSpPr>
          <p:spPr>
            <a:xfrm>
              <a:off x="-87559" y="1124745"/>
              <a:ext cx="1219242" cy="461665"/>
            </a:xfrm>
            <a:prstGeom prst="rect">
              <a:avLst/>
            </a:prstGeom>
            <a:noFill/>
          </p:spPr>
          <p:txBody>
            <a:bodyPr wrap="square" rtlCol="0">
              <a:spAutoFit/>
            </a:bodyPr>
            <a:lstStyle/>
            <a:p>
              <a:r>
                <a:rPr lang="en-US" sz="2400" b="1" dirty="0" smtClean="0">
                  <a:solidFill>
                    <a:srgbClr val="D77AA9"/>
                  </a:solidFill>
                  <a:latin typeface="Avenir Medium"/>
                  <a:cs typeface="Avenir Medium"/>
                </a:rPr>
                <a:t>Goal:</a:t>
              </a:r>
              <a:endParaRPr lang="en-US" sz="2400" dirty="0">
                <a:solidFill>
                  <a:schemeClr val="tx1">
                    <a:lumMod val="65000"/>
                    <a:lumOff val="35000"/>
                  </a:schemeClr>
                </a:solidFill>
                <a:latin typeface="Avenir Medium"/>
                <a:cs typeface="Avenir Medium"/>
              </a:endParaRPr>
            </a:p>
          </p:txBody>
        </p:sp>
        <p:sp>
          <p:nvSpPr>
            <p:cNvPr id="11" name="Rectangle 10"/>
            <p:cNvSpPr/>
            <p:nvPr/>
          </p:nvSpPr>
          <p:spPr>
            <a:xfrm>
              <a:off x="776536" y="1599182"/>
              <a:ext cx="1184909" cy="430887"/>
            </a:xfrm>
            <a:prstGeom prst="rect">
              <a:avLst/>
            </a:prstGeom>
          </p:spPr>
          <p:txBody>
            <a:bodyPr wrap="square">
              <a:spAutoFit/>
            </a:bodyPr>
            <a:lstStyle/>
            <a:p>
              <a:pPr lvl="0"/>
              <a:r>
                <a:rPr lang="en-US" sz="2200" dirty="0" smtClean="0">
                  <a:solidFill>
                    <a:srgbClr val="000000">
                      <a:lumMod val="65000"/>
                      <a:lumOff val="35000"/>
                    </a:srgbClr>
                  </a:solidFill>
                  <a:latin typeface="Avenir Medium"/>
                  <a:cs typeface="Avenir Medium"/>
                </a:rPr>
                <a:t>10 </a:t>
              </a:r>
              <a:r>
                <a:rPr lang="en-US" sz="2200" dirty="0">
                  <a:solidFill>
                    <a:srgbClr val="000000">
                      <a:lumMod val="65000"/>
                      <a:lumOff val="35000"/>
                    </a:srgbClr>
                  </a:solidFill>
                  <a:latin typeface="Avenir Medium"/>
                  <a:cs typeface="Avenir Medium"/>
                </a:rPr>
                <a:t>min</a:t>
              </a:r>
            </a:p>
          </p:txBody>
        </p:sp>
        <p:sp>
          <p:nvSpPr>
            <p:cNvPr id="12" name="Rectangle 11"/>
            <p:cNvSpPr/>
            <p:nvPr/>
          </p:nvSpPr>
          <p:spPr>
            <a:xfrm>
              <a:off x="776536" y="1124744"/>
              <a:ext cx="7848872" cy="430887"/>
            </a:xfrm>
            <a:prstGeom prst="rect">
              <a:avLst/>
            </a:prstGeom>
          </p:spPr>
          <p:txBody>
            <a:bodyPr wrap="square">
              <a:spAutoFit/>
            </a:bodyPr>
            <a:lstStyle/>
            <a:p>
              <a:pPr lvl="0"/>
              <a:r>
                <a:rPr lang="en-US" sz="2200" dirty="0" smtClean="0">
                  <a:solidFill>
                    <a:srgbClr val="000000">
                      <a:lumMod val="65000"/>
                      <a:lumOff val="35000"/>
                    </a:srgbClr>
                  </a:solidFill>
                  <a:latin typeface="Avenir Medium"/>
                  <a:cs typeface="Avenir Medium"/>
                </a:rPr>
                <a:t>To reflect (whole group)</a:t>
              </a:r>
              <a:endParaRPr lang="en-US" sz="2200" dirty="0">
                <a:solidFill>
                  <a:srgbClr val="000000">
                    <a:lumMod val="65000"/>
                    <a:lumOff val="35000"/>
                  </a:srgbClr>
                </a:solidFill>
                <a:latin typeface="Avenir Medium"/>
                <a:cs typeface="Avenir Medium"/>
              </a:endParaRPr>
            </a:p>
          </p:txBody>
        </p:sp>
      </p:grpSp>
      <p:pic>
        <p:nvPicPr>
          <p:cNvPr id="13" name="Picture 12" descr="images.jpg"/>
          <p:cNvPicPr>
            <a:picLocks/>
          </p:cNvPicPr>
          <p:nvPr/>
        </p:nvPicPr>
        <p:blipFill>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rot="16200000">
            <a:off x="344489" y="332657"/>
            <a:ext cx="1371600" cy="1371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Box 1"/>
          <p:cNvSpPr txBox="1"/>
          <p:nvPr/>
        </p:nvSpPr>
        <p:spPr>
          <a:xfrm>
            <a:off x="5169024" y="3804136"/>
            <a:ext cx="4680520" cy="1785104"/>
          </a:xfrm>
          <a:prstGeom prst="rect">
            <a:avLst/>
          </a:prstGeom>
          <a:noFill/>
        </p:spPr>
        <p:txBody>
          <a:bodyPr wrap="square" rtlCol="0">
            <a:spAutoFit/>
          </a:bodyPr>
          <a:lstStyle/>
          <a:p>
            <a:r>
              <a:rPr lang="en-US" sz="2200" dirty="0" smtClean="0">
                <a:solidFill>
                  <a:srgbClr val="595959"/>
                </a:solidFill>
                <a:latin typeface="Avenir Medium"/>
                <a:cs typeface="Avenir Medium"/>
              </a:rPr>
              <a:t>This kind of thinking shows up in </a:t>
            </a:r>
            <a:r>
              <a:rPr lang="en-US" sz="2200" dirty="0" smtClean="0">
                <a:solidFill>
                  <a:srgbClr val="5FD0DC"/>
                </a:solidFill>
                <a:latin typeface="Avenir Medium"/>
                <a:cs typeface="Avenir Medium"/>
              </a:rPr>
              <a:t>causal relationships and logical arguments </a:t>
            </a:r>
            <a:r>
              <a:rPr lang="en-US" sz="2200" dirty="0" smtClean="0">
                <a:solidFill>
                  <a:srgbClr val="595959"/>
                </a:solidFill>
                <a:latin typeface="Avenir Medium"/>
                <a:cs typeface="Avenir Medium"/>
              </a:rPr>
              <a:t>in all the core content areas. It’s also known as </a:t>
            </a:r>
            <a:r>
              <a:rPr lang="en-US" sz="2200" dirty="0" smtClean="0">
                <a:solidFill>
                  <a:srgbClr val="5FD0DC"/>
                </a:solidFill>
                <a:latin typeface="Avenir Medium"/>
                <a:cs typeface="Avenir Medium"/>
              </a:rPr>
              <a:t>systems thinking</a:t>
            </a:r>
            <a:r>
              <a:rPr lang="en-US" sz="2200" dirty="0" smtClean="0">
                <a:latin typeface="Avenir Medium"/>
                <a:cs typeface="Avenir Medium"/>
              </a:rPr>
              <a:t>.</a:t>
            </a:r>
            <a:endParaRPr lang="en-US" sz="2200" dirty="0">
              <a:latin typeface="Avenir Medium"/>
              <a:cs typeface="Avenir Medium"/>
            </a:endParaRPr>
          </a:p>
        </p:txBody>
      </p:sp>
      <p:sp>
        <p:nvSpPr>
          <p:cNvPr id="6" name="TextBox 5"/>
          <p:cNvSpPr txBox="1"/>
          <p:nvPr/>
        </p:nvSpPr>
        <p:spPr>
          <a:xfrm>
            <a:off x="128464" y="478421"/>
            <a:ext cx="7867600" cy="646331"/>
          </a:xfrm>
          <a:prstGeom prst="rect">
            <a:avLst/>
          </a:prstGeom>
          <a:noFill/>
        </p:spPr>
        <p:txBody>
          <a:bodyPr wrap="square" rtlCol="0">
            <a:spAutoFit/>
          </a:bodyPr>
          <a:lstStyle/>
          <a:p>
            <a:r>
              <a:rPr lang="en-US" sz="3600" dirty="0" smtClean="0">
                <a:solidFill>
                  <a:srgbClr val="595959"/>
                </a:solidFill>
                <a:latin typeface="Avenir Medium"/>
                <a:cs typeface="Avenir Medium"/>
              </a:rPr>
              <a:t>Collaboration and Systems Thinking</a:t>
            </a:r>
            <a:endParaRPr lang="en-US" sz="3600" dirty="0">
              <a:solidFill>
                <a:srgbClr val="595959"/>
              </a:solidFill>
              <a:latin typeface="Avenir Medium"/>
              <a:cs typeface="Avenir Medium"/>
            </a:endParaRPr>
          </a:p>
        </p:txBody>
      </p:sp>
      <p:pic>
        <p:nvPicPr>
          <p:cNvPr id="5" name="Picture 4" descr="Screen Shot 2014-06-24 at 8.29.27 PM.png"/>
          <p:cNvPicPr>
            <a:picLocks noChangeAspect="1"/>
          </p:cNvPicPr>
          <p:nvPr/>
        </p:nvPicPr>
        <p:blipFill>
          <a:blip r:embed="rId2">
            <a:alphaModFix amt="77000"/>
          </a:blip>
          <a:stretch>
            <a:fillRect/>
          </a:stretch>
        </p:blipFill>
        <p:spPr>
          <a:xfrm>
            <a:off x="920553" y="3789040"/>
            <a:ext cx="3384376" cy="1838570"/>
          </a:xfrm>
          <a:prstGeom prst="rect">
            <a:avLst/>
          </a:prstGeom>
          <a:ln>
            <a:noFill/>
          </a:ln>
          <a:effectLst>
            <a:softEdge rad="112500"/>
          </a:effectLst>
        </p:spPr>
      </p:pic>
      <p:sp>
        <p:nvSpPr>
          <p:cNvPr id="7" name="Rectangle 6"/>
          <p:cNvSpPr/>
          <p:nvPr/>
        </p:nvSpPr>
        <p:spPr>
          <a:xfrm>
            <a:off x="488504" y="1412776"/>
            <a:ext cx="4392488" cy="1785104"/>
          </a:xfrm>
          <a:prstGeom prst="rect">
            <a:avLst/>
          </a:prstGeom>
        </p:spPr>
        <p:txBody>
          <a:bodyPr wrap="square">
            <a:spAutoFit/>
          </a:bodyPr>
          <a:lstStyle/>
          <a:p>
            <a:pPr lvl="0"/>
            <a:r>
              <a:rPr lang="en-US" sz="2200" dirty="0" err="1">
                <a:solidFill>
                  <a:srgbClr val="595959"/>
                </a:solidFill>
                <a:latin typeface="Avenir Medium"/>
                <a:cs typeface="Avenir Medium"/>
              </a:rPr>
              <a:t>Modding</a:t>
            </a:r>
            <a:r>
              <a:rPr lang="en-US" sz="2200" dirty="0">
                <a:solidFill>
                  <a:srgbClr val="595959"/>
                </a:solidFill>
                <a:latin typeface="Avenir Medium"/>
                <a:cs typeface="Avenir Medium"/>
              </a:rPr>
              <a:t> even a simple game not only gives students a chance to</a:t>
            </a:r>
            <a:r>
              <a:rPr lang="en-US" sz="2200" dirty="0">
                <a:solidFill>
                  <a:srgbClr val="000000"/>
                </a:solidFill>
                <a:latin typeface="Avenir Medium"/>
                <a:cs typeface="Avenir Medium"/>
              </a:rPr>
              <a:t> </a:t>
            </a:r>
            <a:r>
              <a:rPr lang="en-US" sz="2200" dirty="0">
                <a:solidFill>
                  <a:srgbClr val="5FD0DC"/>
                </a:solidFill>
                <a:latin typeface="Avenir Medium"/>
                <a:cs typeface="Avenir Medium"/>
              </a:rPr>
              <a:t>collaborate </a:t>
            </a:r>
            <a:r>
              <a:rPr lang="en-US" sz="2200" dirty="0">
                <a:solidFill>
                  <a:srgbClr val="595959"/>
                </a:solidFill>
                <a:latin typeface="Avenir Medium"/>
                <a:cs typeface="Avenir Medium"/>
              </a:rPr>
              <a:t>creatively, but it can teach students how </a:t>
            </a:r>
            <a:r>
              <a:rPr lang="en-US" sz="2200" dirty="0">
                <a:solidFill>
                  <a:srgbClr val="5FD0DC"/>
                </a:solidFill>
                <a:latin typeface="Avenir Medium"/>
                <a:cs typeface="Avenir Medium"/>
              </a:rPr>
              <a:t>changing one part affects the whole</a:t>
            </a:r>
            <a:r>
              <a:rPr lang="en-US" sz="2200" dirty="0">
                <a:solidFill>
                  <a:srgbClr val="000000"/>
                </a:solidFill>
                <a:latin typeface="Avenir Medium"/>
                <a:cs typeface="Avenir Medium"/>
              </a:rPr>
              <a:t>.</a:t>
            </a:r>
          </a:p>
        </p:txBody>
      </p:sp>
      <p:pic>
        <p:nvPicPr>
          <p:cNvPr id="10" name="Picture 9" descr="Screen Shot 2014-06-26 at 6.10.07 PM.png"/>
          <p:cNvPicPr>
            <a:picLocks noChangeAspect="1"/>
          </p:cNvPicPr>
          <p:nvPr/>
        </p:nvPicPr>
        <p:blipFill>
          <a:blip r:embed="rId3"/>
          <a:stretch>
            <a:fillRect/>
          </a:stretch>
        </p:blipFill>
        <p:spPr>
          <a:xfrm>
            <a:off x="5661949" y="1700808"/>
            <a:ext cx="3107475" cy="1765786"/>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3205986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 name="Picture 6" descr="Screen Shot 2014-06-16 at 4.03.52 PM.png"/>
          <p:cNvPicPr>
            <a:picLocks noChangeAspect="1"/>
          </p:cNvPicPr>
          <p:nvPr/>
        </p:nvPicPr>
        <p:blipFill>
          <a:blip r:embed="rId2"/>
          <a:stretch>
            <a:fillRect/>
          </a:stretch>
        </p:blipFill>
        <p:spPr>
          <a:xfrm>
            <a:off x="5889105" y="1916832"/>
            <a:ext cx="3820295" cy="3720288"/>
          </a:xfrm>
          <a:prstGeom prst="rect">
            <a:avLst/>
          </a:prstGeom>
          <a:ln>
            <a:noFill/>
          </a:ln>
          <a:effectLst>
            <a:softEdge rad="112500"/>
          </a:effectLst>
        </p:spPr>
      </p:pic>
      <p:sp>
        <p:nvSpPr>
          <p:cNvPr id="9" name="TextBox 8"/>
          <p:cNvSpPr txBox="1"/>
          <p:nvPr/>
        </p:nvSpPr>
        <p:spPr>
          <a:xfrm>
            <a:off x="416500" y="1052744"/>
            <a:ext cx="5486400" cy="2246769"/>
          </a:xfrm>
          <a:prstGeom prst="rect">
            <a:avLst/>
          </a:prstGeom>
          <a:noFill/>
        </p:spPr>
        <p:txBody>
          <a:bodyPr wrap="square" rtlCol="0">
            <a:spAutoFit/>
          </a:bodyPr>
          <a:lstStyle/>
          <a:p>
            <a:r>
              <a:rPr lang="en-US" sz="2800" dirty="0" smtClean="0">
                <a:solidFill>
                  <a:srgbClr val="595959"/>
                </a:solidFill>
                <a:latin typeface="Avenir Medium"/>
                <a:cs typeface="Avenir Medium"/>
              </a:rPr>
              <a:t>Students and teachers can learn even more by </a:t>
            </a:r>
            <a:r>
              <a:rPr lang="en-US" sz="2800" dirty="0" err="1" smtClean="0">
                <a:solidFill>
                  <a:srgbClr val="595959"/>
                </a:solidFill>
                <a:latin typeface="Avenir Medium"/>
                <a:cs typeface="Avenir Medium"/>
              </a:rPr>
              <a:t>modding</a:t>
            </a:r>
            <a:r>
              <a:rPr lang="en-US" sz="2800" dirty="0" smtClean="0">
                <a:solidFill>
                  <a:srgbClr val="595959"/>
                </a:solidFill>
                <a:latin typeface="Avenir Medium"/>
                <a:cs typeface="Avenir Medium"/>
              </a:rPr>
              <a:t> and playing games </a:t>
            </a:r>
            <a:r>
              <a:rPr lang="en-US" sz="2800" dirty="0" smtClean="0">
                <a:solidFill>
                  <a:srgbClr val="ED6B06"/>
                </a:solidFill>
                <a:latin typeface="Avenir Medium"/>
                <a:cs typeface="Avenir Medium"/>
              </a:rPr>
              <a:t>specifically designed to teach them about real-world problems</a:t>
            </a:r>
            <a:r>
              <a:rPr lang="en-US" sz="2800" dirty="0" smtClean="0">
                <a:latin typeface="Avenir Medium"/>
                <a:cs typeface="Avenir Medium"/>
              </a:rPr>
              <a:t>.</a:t>
            </a:r>
          </a:p>
        </p:txBody>
      </p:sp>
      <p:pic>
        <p:nvPicPr>
          <p:cNvPr id="6" name="Picture 5" descr="resizedlogo.jpg"/>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905003" y="5984210"/>
            <a:ext cx="2216224" cy="517673"/>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1008677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848544" y="1484784"/>
            <a:ext cx="8640960" cy="1698848"/>
          </a:xfrm>
        </p:spPr>
        <p:txBody>
          <a:bodyPr/>
          <a:lstStyle/>
          <a:p>
            <a:pPr marL="0" indent="0">
              <a:buNone/>
            </a:pPr>
            <a:r>
              <a:rPr lang="en-US" sz="2800" dirty="0" smtClean="0">
                <a:solidFill>
                  <a:srgbClr val="595959"/>
                </a:solidFill>
                <a:latin typeface="Avenir Medium"/>
                <a:cs typeface="Avenir Medium"/>
              </a:rPr>
              <a:t>There are a number of ways in which </a:t>
            </a:r>
            <a:r>
              <a:rPr lang="en-US" sz="2800" dirty="0" smtClean="0">
                <a:solidFill>
                  <a:srgbClr val="D77AA9"/>
                </a:solidFill>
                <a:latin typeface="Avenir Medium"/>
                <a:cs typeface="Avenir Medium"/>
              </a:rPr>
              <a:t>games or game-like systems </a:t>
            </a:r>
            <a:r>
              <a:rPr lang="en-US" sz="2800" dirty="0" smtClean="0">
                <a:solidFill>
                  <a:srgbClr val="595959"/>
                </a:solidFill>
                <a:latin typeface="Avenir Medium"/>
                <a:cs typeface="Avenir Medium"/>
              </a:rPr>
              <a:t>have been used for </a:t>
            </a:r>
            <a:r>
              <a:rPr lang="en-US" sz="2800" dirty="0" smtClean="0">
                <a:solidFill>
                  <a:srgbClr val="5FD0DC"/>
                </a:solidFill>
                <a:latin typeface="Avenir Medium"/>
                <a:cs typeface="Avenir Medium"/>
              </a:rPr>
              <a:t>real-world problem solving</a:t>
            </a:r>
            <a:r>
              <a:rPr lang="en-US" sz="2800" dirty="0" smtClean="0">
                <a:solidFill>
                  <a:schemeClr val="tx1"/>
                </a:solidFill>
                <a:latin typeface="Avenir Medium"/>
                <a:cs typeface="Avenir Medium"/>
              </a:rPr>
              <a:t>.</a:t>
            </a:r>
          </a:p>
        </p:txBody>
      </p:sp>
      <p:pic>
        <p:nvPicPr>
          <p:cNvPr id="4" name="Picture 3" descr="resizedlogo.jpg"/>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905003" y="5984210"/>
            <a:ext cx="2216224" cy="517673"/>
          </a:xfrm>
          <a:prstGeom prst="rect">
            <a:avLst/>
          </a:prstGeom>
        </p:spPr>
      </p:pic>
      <p:sp>
        <p:nvSpPr>
          <p:cNvPr id="8" name="TextBox 7"/>
          <p:cNvSpPr txBox="1"/>
          <p:nvPr/>
        </p:nvSpPr>
        <p:spPr>
          <a:xfrm>
            <a:off x="200476" y="395952"/>
            <a:ext cx="8686800" cy="584776"/>
          </a:xfrm>
          <a:prstGeom prst="rect">
            <a:avLst/>
          </a:prstGeom>
          <a:noFill/>
        </p:spPr>
        <p:txBody>
          <a:bodyPr wrap="square" rtlCol="0">
            <a:spAutoFit/>
          </a:bodyPr>
          <a:lstStyle/>
          <a:p>
            <a:r>
              <a:rPr lang="en-US" sz="3200" b="1" dirty="0" smtClean="0">
                <a:solidFill>
                  <a:srgbClr val="595959"/>
                </a:solidFill>
                <a:latin typeface="Avenir Medium"/>
                <a:cs typeface="Avenir Medium"/>
              </a:rPr>
              <a:t>Games &amp; Real World Problem Solving</a:t>
            </a:r>
            <a:endParaRPr lang="en-US" sz="3200" b="1" dirty="0">
              <a:solidFill>
                <a:srgbClr val="595959"/>
              </a:solidFill>
              <a:latin typeface="Avenir Medium"/>
              <a:cs typeface="Avenir Medium"/>
            </a:endParaRPr>
          </a:p>
        </p:txBody>
      </p:sp>
      <p:sp>
        <p:nvSpPr>
          <p:cNvPr id="7" name="TextBox 6"/>
          <p:cNvSpPr txBox="1"/>
          <p:nvPr/>
        </p:nvSpPr>
        <p:spPr>
          <a:xfrm>
            <a:off x="1568624" y="3299500"/>
            <a:ext cx="7344816" cy="1569660"/>
          </a:xfrm>
          <a:prstGeom prst="rect">
            <a:avLst/>
          </a:prstGeom>
          <a:noFill/>
        </p:spPr>
        <p:txBody>
          <a:bodyPr wrap="square" rtlCol="0">
            <a:spAutoFit/>
          </a:bodyPr>
          <a:lstStyle/>
          <a:p>
            <a:pPr marL="800100" lvl="1" indent="-342900">
              <a:buFont typeface="Lucida Grande"/>
              <a:buChar char="-"/>
            </a:pPr>
            <a:r>
              <a:rPr lang="en-US" sz="2400" dirty="0" smtClean="0">
                <a:solidFill>
                  <a:srgbClr val="595959"/>
                </a:solidFill>
                <a:latin typeface="Avenir Medium"/>
                <a:cs typeface="Avenir Medium"/>
              </a:rPr>
              <a:t>Games that model real-world systems</a:t>
            </a:r>
          </a:p>
          <a:p>
            <a:pPr marL="800100" lvl="1" indent="-342900">
              <a:buFont typeface="Lucida Grande"/>
              <a:buChar char="-"/>
            </a:pPr>
            <a:r>
              <a:rPr lang="en-US" sz="2400" dirty="0" smtClean="0">
                <a:solidFill>
                  <a:srgbClr val="595959"/>
                </a:solidFill>
                <a:latin typeface="Avenir Medium"/>
                <a:cs typeface="Avenir Medium"/>
              </a:rPr>
              <a:t>Games that teach values</a:t>
            </a:r>
          </a:p>
          <a:p>
            <a:pPr marL="800100" lvl="1" indent="-342900">
              <a:buFont typeface="Lucida Grande"/>
              <a:buChar char="-"/>
            </a:pPr>
            <a:r>
              <a:rPr lang="en-US" sz="2400" dirty="0" smtClean="0">
                <a:solidFill>
                  <a:srgbClr val="595959"/>
                </a:solidFill>
                <a:latin typeface="Avenir Medium"/>
                <a:cs typeface="Avenir Medium"/>
              </a:rPr>
              <a:t>Games that accomplish real-world actions</a:t>
            </a:r>
            <a:endParaRPr lang="en-US" sz="2400" dirty="0">
              <a:solidFill>
                <a:srgbClr val="595959"/>
              </a:solidFill>
              <a:latin typeface="Avenir Medium"/>
              <a:cs typeface="Avenir Medium"/>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5551231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extBox 2"/>
          <p:cNvSpPr txBox="1"/>
          <p:nvPr/>
        </p:nvSpPr>
        <p:spPr>
          <a:xfrm>
            <a:off x="6249144" y="2132856"/>
            <a:ext cx="2808312" cy="1785104"/>
          </a:xfrm>
          <a:prstGeom prst="rect">
            <a:avLst/>
          </a:prstGeom>
          <a:noFill/>
        </p:spPr>
        <p:txBody>
          <a:bodyPr wrap="square" rtlCol="0">
            <a:spAutoFit/>
          </a:bodyPr>
          <a:lstStyle/>
          <a:p>
            <a:r>
              <a:rPr lang="en-US" sz="2200" dirty="0">
                <a:solidFill>
                  <a:schemeClr val="tx1">
                    <a:lumMod val="65000"/>
                    <a:lumOff val="35000"/>
                  </a:schemeClr>
                </a:solidFill>
                <a:latin typeface="Avenir Medium"/>
                <a:cs typeface="Avenir Medium"/>
              </a:rPr>
              <a:t>Players realized its educational value, and educators have built projects and curricula around </a:t>
            </a:r>
            <a:r>
              <a:rPr lang="en-US" sz="2200" dirty="0" smtClean="0">
                <a:solidFill>
                  <a:schemeClr val="tx1">
                    <a:lumMod val="65000"/>
                    <a:lumOff val="35000"/>
                  </a:schemeClr>
                </a:solidFill>
                <a:latin typeface="Avenir Medium"/>
                <a:cs typeface="Avenir Medium"/>
              </a:rPr>
              <a:t>it.</a:t>
            </a:r>
          </a:p>
        </p:txBody>
      </p:sp>
      <p:pic>
        <p:nvPicPr>
          <p:cNvPr id="7" name="Picture 6" descr="resizedlogo.jpg"/>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905003" y="5984210"/>
            <a:ext cx="2216224" cy="517673"/>
          </a:xfrm>
          <a:prstGeom prst="rect">
            <a:avLst/>
          </a:prstGeom>
        </p:spPr>
      </p:pic>
      <p:sp>
        <p:nvSpPr>
          <p:cNvPr id="9" name="Title 1"/>
          <p:cNvSpPr txBox="1">
            <a:spLocks/>
          </p:cNvSpPr>
          <p:nvPr/>
        </p:nvSpPr>
        <p:spPr bwMode="auto">
          <a:xfrm>
            <a:off x="272480" y="0"/>
            <a:ext cx="7647707" cy="972120"/>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marL="0" marR="0" lvl="0" indent="0" algn="l" defTabSz="914400" rtl="0" eaLnBrk="1" fontAlgn="base" latinLnBrk="0" hangingPunct="1">
              <a:lnSpc>
                <a:spcPct val="100000"/>
              </a:lnSpc>
              <a:spcBef>
                <a:spcPct val="40000"/>
              </a:spcBef>
              <a:spcAft>
                <a:spcPct val="0"/>
              </a:spcAft>
              <a:buClrTx/>
              <a:buSzTx/>
              <a:buFontTx/>
              <a:buNone/>
              <a:tabLst/>
              <a:defRPr/>
            </a:pPr>
            <a:r>
              <a:rPr kumimoji="0" lang="en-US" sz="3200" b="1" i="0" u="none" strike="noStrike" kern="0" cap="none" spc="0" normalizeH="0" baseline="0" noProof="0" dirty="0" smtClean="0">
                <a:ln>
                  <a:noFill/>
                </a:ln>
                <a:solidFill>
                  <a:srgbClr val="595959"/>
                </a:solidFill>
                <a:effectLst/>
                <a:uLnTx/>
                <a:uFillTx/>
                <a:latin typeface="Avenir Medium"/>
                <a:ea typeface="+mj-ea"/>
                <a:cs typeface="Avenir Medium"/>
              </a:rPr>
              <a:t>Games that model real-world systems</a:t>
            </a:r>
            <a:endParaRPr kumimoji="0" lang="en-US" sz="3200" b="1" i="0" u="none" strike="noStrike" kern="0" cap="none" spc="0" normalizeH="0" baseline="0" noProof="0" dirty="0">
              <a:ln>
                <a:noFill/>
              </a:ln>
              <a:solidFill>
                <a:srgbClr val="595959"/>
              </a:solidFill>
              <a:effectLst/>
              <a:uLnTx/>
              <a:uFillTx/>
              <a:latin typeface="Avenir Medium"/>
              <a:ea typeface="+mj-ea"/>
              <a:cs typeface="Avenir Medium"/>
            </a:endParaRPr>
          </a:p>
        </p:txBody>
      </p:sp>
      <p:sp>
        <p:nvSpPr>
          <p:cNvPr id="2" name="Rectangle 1"/>
          <p:cNvSpPr/>
          <p:nvPr/>
        </p:nvSpPr>
        <p:spPr>
          <a:xfrm>
            <a:off x="272480" y="1196760"/>
            <a:ext cx="9358664" cy="430887"/>
          </a:xfrm>
          <a:prstGeom prst="rect">
            <a:avLst/>
          </a:prstGeom>
        </p:spPr>
        <p:txBody>
          <a:bodyPr wrap="none">
            <a:spAutoFit/>
          </a:bodyPr>
          <a:lstStyle/>
          <a:p>
            <a:r>
              <a:rPr lang="en-US" sz="2200" dirty="0" err="1">
                <a:solidFill>
                  <a:srgbClr val="5FD0DC"/>
                </a:solidFill>
                <a:latin typeface="Avenir Medium"/>
                <a:cs typeface="Avenir Medium"/>
              </a:rPr>
              <a:t>Sim</a:t>
            </a:r>
            <a:r>
              <a:rPr lang="en-US" sz="2200" dirty="0">
                <a:solidFill>
                  <a:srgbClr val="5FD0DC"/>
                </a:solidFill>
                <a:latin typeface="Avenir Medium"/>
                <a:cs typeface="Avenir Medium"/>
              </a:rPr>
              <a:t> City is a fun simulation game designed to entertain a mass audience.</a:t>
            </a:r>
          </a:p>
        </p:txBody>
      </p:sp>
      <p:pic>
        <p:nvPicPr>
          <p:cNvPr id="8" name="Picture 7"/>
          <p:cNvPicPr>
            <a:picLocks noChangeAspect="1"/>
          </p:cNvPicPr>
          <p:nvPr/>
        </p:nvPicPr>
        <p:blipFill>
          <a:blip r:embed="rId4"/>
          <a:stretch>
            <a:fillRect/>
          </a:stretch>
        </p:blipFill>
        <p:spPr>
          <a:xfrm>
            <a:off x="416500" y="1988840"/>
            <a:ext cx="5321261" cy="2952328"/>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5"/>
          <a:stretch>
            <a:fillRect/>
          </a:stretch>
        </p:blipFill>
        <p:spPr>
          <a:xfrm>
            <a:off x="5169024" y="4077080"/>
            <a:ext cx="2160240" cy="16206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9686507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4800" y="304800"/>
            <a:ext cx="7646988" cy="971550"/>
          </a:xfrm>
        </p:spPr>
        <p:txBody>
          <a:bodyPr/>
          <a:lstStyle/>
          <a:p>
            <a:r>
              <a:rPr lang="en-US" sz="3200" dirty="0" smtClean="0">
                <a:solidFill>
                  <a:schemeClr val="tx1">
                    <a:lumMod val="65000"/>
                    <a:lumOff val="35000"/>
                  </a:schemeClr>
                </a:solidFill>
                <a:latin typeface="Avenir Medium"/>
                <a:cs typeface="Avenir Medium"/>
              </a:rPr>
              <a:t>Games that model real-world systems</a:t>
            </a:r>
            <a:endParaRPr lang="en-US" sz="3200" dirty="0">
              <a:solidFill>
                <a:schemeClr val="tx1">
                  <a:lumMod val="65000"/>
                  <a:lumOff val="35000"/>
                </a:schemeClr>
              </a:solidFill>
              <a:latin typeface="Avenir Medium"/>
              <a:cs typeface="Avenir Medium"/>
            </a:endParaRPr>
          </a:p>
        </p:txBody>
      </p:sp>
      <p:sp>
        <p:nvSpPr>
          <p:cNvPr id="3" name="Content Placeholder 2"/>
          <p:cNvSpPr>
            <a:spLocks noGrp="1"/>
          </p:cNvSpPr>
          <p:nvPr>
            <p:ph sz="half" idx="4294967295"/>
          </p:nvPr>
        </p:nvSpPr>
        <p:spPr>
          <a:xfrm>
            <a:off x="560516" y="1628808"/>
            <a:ext cx="5167313" cy="2122487"/>
          </a:xfrm>
        </p:spPr>
        <p:txBody>
          <a:bodyPr/>
          <a:lstStyle/>
          <a:p>
            <a:pPr lvl="1">
              <a:buFont typeface="Arial"/>
              <a:buChar char="•"/>
            </a:pPr>
            <a:r>
              <a:rPr lang="en-US" sz="2200" dirty="0" smtClean="0">
                <a:solidFill>
                  <a:srgbClr val="595959"/>
                </a:solidFill>
                <a:latin typeface="Avenir Medium"/>
                <a:cs typeface="Avenir Medium"/>
              </a:rPr>
              <a:t>present players with </a:t>
            </a:r>
            <a:r>
              <a:rPr lang="en-US" sz="2200" dirty="0" smtClean="0">
                <a:solidFill>
                  <a:schemeClr val="tx2"/>
                </a:solidFill>
                <a:latin typeface="Avenir Medium"/>
                <a:cs typeface="Avenir Medium"/>
              </a:rPr>
              <a:t>multiple goals, tradeoffs, and uncertainty</a:t>
            </a:r>
          </a:p>
          <a:p>
            <a:pPr lvl="1">
              <a:buFont typeface="Arial"/>
              <a:buChar char="•"/>
            </a:pPr>
            <a:endParaRPr lang="en-US" sz="2200" dirty="0" smtClean="0">
              <a:latin typeface="Avenir Medium"/>
              <a:cs typeface="Avenir Medium"/>
            </a:endParaRPr>
          </a:p>
          <a:p>
            <a:pPr lvl="1">
              <a:buFont typeface="Arial"/>
              <a:buChar char="•"/>
            </a:pPr>
            <a:r>
              <a:rPr lang="en-US" sz="2200" dirty="0" smtClean="0">
                <a:solidFill>
                  <a:srgbClr val="595959"/>
                </a:solidFill>
                <a:latin typeface="Avenir Medium"/>
                <a:cs typeface="Avenir Medium"/>
              </a:rPr>
              <a:t>teach the workings of the </a:t>
            </a:r>
            <a:r>
              <a:rPr lang="en-US" sz="2200" dirty="0" smtClean="0">
                <a:solidFill>
                  <a:srgbClr val="ED6B06"/>
                </a:solidFill>
                <a:latin typeface="Avenir Medium"/>
                <a:cs typeface="Avenir Medium"/>
              </a:rPr>
              <a:t>system through play</a:t>
            </a:r>
            <a:endParaRPr lang="en-US" sz="2200" dirty="0">
              <a:solidFill>
                <a:srgbClr val="ED6B06"/>
              </a:solidFill>
              <a:latin typeface="Avenir Medium"/>
              <a:cs typeface="Avenir Medium"/>
            </a:endParaRPr>
          </a:p>
        </p:txBody>
      </p:sp>
      <p:pic>
        <p:nvPicPr>
          <p:cNvPr id="6" name="Picture 5" descr="Screen Shot 2014-05-21 at 3.28.20 PM.png"/>
          <p:cNvPicPr>
            <a:picLocks noChangeAspect="1"/>
          </p:cNvPicPr>
          <p:nvPr/>
        </p:nvPicPr>
        <p:blipFill>
          <a:blip r:embed="rId3"/>
          <a:stretch>
            <a:fillRect/>
          </a:stretch>
        </p:blipFill>
        <p:spPr>
          <a:xfrm>
            <a:off x="6177140" y="1628808"/>
            <a:ext cx="3399791" cy="3338899"/>
          </a:xfrm>
          <a:prstGeom prst="rect">
            <a:avLst/>
          </a:prstGeom>
          <a:ln>
            <a:noFill/>
          </a:ln>
          <a:effectLst>
            <a:softEdge rad="112500"/>
          </a:effectLst>
        </p:spPr>
      </p:pic>
      <p:pic>
        <p:nvPicPr>
          <p:cNvPr id="7" name="Picture 6" descr="resizedlogo.jpg"/>
          <p:cNvPicPr>
            <a:picLocks noChangeAspect="1"/>
          </p:cNvPicPr>
          <p:nvPr/>
        </p:nvPicPr>
        <p:blipFill>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905003" y="5984210"/>
            <a:ext cx="2216224" cy="517673"/>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descr="resizedlogo.jpg"/>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905003" y="5984210"/>
            <a:ext cx="2216224" cy="517673"/>
          </a:xfrm>
          <a:prstGeom prst="rect">
            <a:avLst/>
          </a:prstGeom>
        </p:spPr>
      </p:pic>
      <p:sp>
        <p:nvSpPr>
          <p:cNvPr id="4" name="TextBox 3"/>
          <p:cNvSpPr txBox="1"/>
          <p:nvPr/>
        </p:nvSpPr>
        <p:spPr>
          <a:xfrm>
            <a:off x="304800" y="762000"/>
            <a:ext cx="8136904" cy="2308324"/>
          </a:xfrm>
          <a:prstGeom prst="rect">
            <a:avLst/>
          </a:prstGeom>
          <a:noFill/>
        </p:spPr>
        <p:txBody>
          <a:bodyPr wrap="square" rtlCol="0">
            <a:spAutoFit/>
          </a:bodyPr>
          <a:lstStyle/>
          <a:p>
            <a:r>
              <a:rPr lang="en-US" sz="3200" dirty="0" smtClean="0">
                <a:solidFill>
                  <a:schemeClr val="tx1">
                    <a:lumMod val="65000"/>
                    <a:lumOff val="35000"/>
                  </a:schemeClr>
                </a:solidFill>
                <a:latin typeface="Avenir Medium"/>
                <a:cs typeface="Avenir Medium"/>
              </a:rPr>
              <a:t>Let’s explore @Stake, a game that teaches the players to value diversity, cooperation, and negotiation.</a:t>
            </a:r>
          </a:p>
          <a:p>
            <a:r>
              <a:rPr lang="en-US" sz="3200" dirty="0" smtClean="0"/>
              <a:t> </a:t>
            </a:r>
            <a:endParaRPr lang="en-US" sz="3200" dirty="0"/>
          </a:p>
        </p:txBody>
      </p:sp>
      <p:pic>
        <p:nvPicPr>
          <p:cNvPr id="5" name="Picture 4" descr="Screen Shot 2014-05-30 at 1.55.50 PM.png"/>
          <p:cNvPicPr>
            <a:picLocks noChangeAspect="1"/>
          </p:cNvPicPr>
          <p:nvPr/>
        </p:nvPicPr>
        <p:blipFill>
          <a:blip r:embed="rId4"/>
          <a:stretch>
            <a:fillRect/>
          </a:stretch>
        </p:blipFill>
        <p:spPr>
          <a:xfrm>
            <a:off x="4992110" y="3068960"/>
            <a:ext cx="2592288" cy="2293178"/>
          </a:xfrm>
          <a:prstGeom prst="rect">
            <a:avLst/>
          </a:prstGeom>
        </p:spPr>
      </p:pic>
      <p:pic>
        <p:nvPicPr>
          <p:cNvPr id="6" name="Picture 5" descr="Screen Shot 2014-05-30 at 2.00.24 PM.png"/>
          <p:cNvPicPr>
            <a:picLocks noChangeAspect="1"/>
          </p:cNvPicPr>
          <p:nvPr/>
        </p:nvPicPr>
        <p:blipFill>
          <a:blip r:embed="rId5"/>
          <a:stretch>
            <a:fillRect/>
          </a:stretch>
        </p:blipFill>
        <p:spPr>
          <a:xfrm>
            <a:off x="6744706" y="3526160"/>
            <a:ext cx="2672790" cy="2257272"/>
          </a:xfrm>
          <a:prstGeom prst="rect">
            <a:avLst/>
          </a:prstGeom>
        </p:spPr>
      </p:pic>
      <p:sp>
        <p:nvSpPr>
          <p:cNvPr id="7" name="TextBox 6"/>
          <p:cNvSpPr txBox="1"/>
          <p:nvPr/>
        </p:nvSpPr>
        <p:spPr>
          <a:xfrm>
            <a:off x="533400" y="3048000"/>
            <a:ext cx="3851920" cy="1446550"/>
          </a:xfrm>
          <a:prstGeom prst="rect">
            <a:avLst/>
          </a:prstGeom>
          <a:noFill/>
        </p:spPr>
        <p:txBody>
          <a:bodyPr wrap="square" rtlCol="0">
            <a:spAutoFit/>
          </a:bodyPr>
          <a:lstStyle/>
          <a:p>
            <a:r>
              <a:rPr lang="en-US" sz="2200" dirty="0" smtClean="0">
                <a:solidFill>
                  <a:srgbClr val="595959"/>
                </a:solidFill>
                <a:latin typeface="Avenir Medium"/>
                <a:cs typeface="Avenir Medium"/>
              </a:rPr>
              <a:t>Similar to games that model systems, games that teach values provide plenty of </a:t>
            </a:r>
            <a:r>
              <a:rPr lang="en-US" sz="2200" dirty="0" smtClean="0">
                <a:solidFill>
                  <a:schemeClr val="tx2"/>
                </a:solidFill>
                <a:latin typeface="Avenir Medium"/>
                <a:cs typeface="Avenir Medium"/>
              </a:rPr>
              <a:t>room to play.</a:t>
            </a:r>
            <a:endParaRPr lang="en-US" sz="2200" dirty="0">
              <a:solidFill>
                <a:schemeClr val="tx2"/>
              </a:solidFill>
              <a:latin typeface="Avenir Medium"/>
              <a:cs typeface="Avenir Medium"/>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0277963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TextBox 7"/>
          <p:cNvSpPr txBox="1"/>
          <p:nvPr/>
        </p:nvSpPr>
        <p:spPr>
          <a:xfrm>
            <a:off x="488507" y="548680"/>
            <a:ext cx="4896544" cy="707886"/>
          </a:xfrm>
          <a:prstGeom prst="rect">
            <a:avLst/>
          </a:prstGeom>
          <a:noFill/>
        </p:spPr>
        <p:txBody>
          <a:bodyPr wrap="square" rtlCol="0">
            <a:spAutoFit/>
          </a:bodyPr>
          <a:lstStyle/>
          <a:p>
            <a:r>
              <a:rPr lang="en-US" sz="4000" dirty="0" smtClean="0">
                <a:solidFill>
                  <a:srgbClr val="595959"/>
                </a:solidFill>
                <a:latin typeface="Avenir Medium"/>
                <a:cs typeface="Avenir Medium"/>
              </a:rPr>
              <a:t>What is @Stake?</a:t>
            </a:r>
            <a:endParaRPr lang="en-US" sz="4000" dirty="0">
              <a:solidFill>
                <a:srgbClr val="595959"/>
              </a:solidFill>
              <a:latin typeface="Avenir Medium"/>
              <a:cs typeface="Avenir Medium"/>
            </a:endParaRPr>
          </a:p>
        </p:txBody>
      </p:sp>
      <p:pic>
        <p:nvPicPr>
          <p:cNvPr id="10" name="Picture 9" descr="resizedlogo.jpg"/>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905003" y="5984210"/>
            <a:ext cx="2216224" cy="517673"/>
          </a:xfrm>
          <a:prstGeom prst="rect">
            <a:avLst/>
          </a:prstGeom>
        </p:spPr>
      </p:pic>
      <p:sp>
        <p:nvSpPr>
          <p:cNvPr id="3" name="Rectangle 2"/>
          <p:cNvSpPr/>
          <p:nvPr/>
        </p:nvSpPr>
        <p:spPr>
          <a:xfrm>
            <a:off x="4448944" y="1628800"/>
            <a:ext cx="4968552" cy="3231654"/>
          </a:xfrm>
          <a:prstGeom prst="rect">
            <a:avLst/>
          </a:prstGeom>
        </p:spPr>
        <p:txBody>
          <a:bodyPr wrap="square">
            <a:spAutoFit/>
          </a:bodyPr>
          <a:lstStyle/>
          <a:p>
            <a:r>
              <a:rPr lang="en-US" sz="2400" dirty="0" smtClean="0">
                <a:solidFill>
                  <a:srgbClr val="5FD0DC"/>
                </a:solidFill>
                <a:latin typeface="Avenir Medium"/>
                <a:cs typeface="Avenir Medium"/>
              </a:rPr>
              <a:t>@Stake </a:t>
            </a:r>
            <a:r>
              <a:rPr lang="en-US" sz="2400" dirty="0" smtClean="0">
                <a:solidFill>
                  <a:srgbClr val="595959"/>
                </a:solidFill>
                <a:latin typeface="Avenir Medium"/>
                <a:cs typeface="Avenir Medium"/>
              </a:rPr>
              <a:t>is a paper-based game designed to spark civic process around local problems or challenges.</a:t>
            </a:r>
          </a:p>
          <a:p>
            <a:r>
              <a:rPr lang="en-US" sz="2400" dirty="0" smtClean="0">
                <a:solidFill>
                  <a:srgbClr val="595959"/>
                </a:solidFill>
                <a:latin typeface="Avenir Medium"/>
                <a:cs typeface="Avenir Medium"/>
              </a:rPr>
              <a:t>It is a role-playing game where players propose solutions to local challenges from the perspective of different stakeholders.</a:t>
            </a:r>
          </a:p>
        </p:txBody>
      </p:sp>
      <p:pic>
        <p:nvPicPr>
          <p:cNvPr id="9" name="Picture 8" descr="Project V - What’s Your Stake.png"/>
          <p:cNvPicPr>
            <a:picLocks noChangeAspect="1"/>
          </p:cNvPicPr>
          <p:nvPr/>
        </p:nvPicPr>
        <p:blipFill>
          <a:blip r:embed="rId4"/>
          <a:stretch>
            <a:fillRect/>
          </a:stretch>
        </p:blipFill>
        <p:spPr>
          <a:xfrm>
            <a:off x="457204" y="1295400"/>
            <a:ext cx="3505200" cy="3505200"/>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2341982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Box 1"/>
          <p:cNvSpPr txBox="1"/>
          <p:nvPr/>
        </p:nvSpPr>
        <p:spPr>
          <a:xfrm>
            <a:off x="2057401" y="2057400"/>
            <a:ext cx="7620000" cy="3046988"/>
          </a:xfrm>
          <a:prstGeom prst="rect">
            <a:avLst/>
          </a:prstGeom>
          <a:noFill/>
        </p:spPr>
        <p:txBody>
          <a:bodyPr wrap="square" rtlCol="0">
            <a:spAutoFit/>
          </a:bodyPr>
          <a:lstStyle/>
          <a:p>
            <a:pPr marL="457200" indent="-457200">
              <a:buFont typeface="+mj-lt"/>
              <a:buAutoNum type="arabicPeriod"/>
            </a:pPr>
            <a:r>
              <a:rPr lang="en-US" sz="2400" dirty="0" smtClean="0">
                <a:solidFill>
                  <a:schemeClr val="accent4">
                    <a:lumMod val="65000"/>
                    <a:lumOff val="35000"/>
                  </a:schemeClr>
                </a:solidFill>
                <a:latin typeface="Avenir Medium"/>
                <a:cs typeface="Avenir Medium"/>
              </a:rPr>
              <a:t>In your groups, </a:t>
            </a:r>
            <a:r>
              <a:rPr lang="en-US" sz="2400" dirty="0" smtClean="0">
                <a:solidFill>
                  <a:srgbClr val="FF0000"/>
                </a:solidFill>
                <a:latin typeface="Avenir Medium"/>
                <a:cs typeface="Avenir Medium"/>
              </a:rPr>
              <a:t>review the challenges</a:t>
            </a:r>
            <a:r>
              <a:rPr lang="en-US" sz="2400" dirty="0" smtClean="0">
                <a:solidFill>
                  <a:schemeClr val="accent4">
                    <a:lumMod val="65000"/>
                    <a:lumOff val="35000"/>
                  </a:schemeClr>
                </a:solidFill>
                <a:latin typeface="Avenir Medium"/>
                <a:cs typeface="Avenir Medium"/>
              </a:rPr>
              <a:t> you chose earlier today.</a:t>
            </a:r>
          </a:p>
          <a:p>
            <a:pPr marL="457200" indent="-457200">
              <a:buFont typeface="+mj-lt"/>
              <a:buAutoNum type="arabicPeriod"/>
            </a:pPr>
            <a:r>
              <a:rPr lang="en-US" sz="2400" dirty="0" smtClean="0">
                <a:solidFill>
                  <a:schemeClr val="accent4">
                    <a:lumMod val="65000"/>
                    <a:lumOff val="35000"/>
                  </a:schemeClr>
                </a:solidFill>
                <a:latin typeface="Avenir Medium"/>
                <a:cs typeface="Avenir Medium"/>
              </a:rPr>
              <a:t> </a:t>
            </a:r>
            <a:r>
              <a:rPr lang="en-US" sz="2400" dirty="0" smtClean="0">
                <a:solidFill>
                  <a:srgbClr val="FF0000"/>
                </a:solidFill>
                <a:latin typeface="Avenir Medium"/>
                <a:cs typeface="Avenir Medium"/>
              </a:rPr>
              <a:t>Pitch these challenges</a:t>
            </a:r>
            <a:r>
              <a:rPr lang="en-US" sz="2400" dirty="0" smtClean="0">
                <a:solidFill>
                  <a:schemeClr val="accent4">
                    <a:lumMod val="65000"/>
                    <a:lumOff val="35000"/>
                  </a:schemeClr>
                </a:solidFill>
                <a:latin typeface="Avenir Medium"/>
                <a:cs typeface="Avenir Medium"/>
              </a:rPr>
              <a:t> to the other groups.</a:t>
            </a:r>
            <a:endParaRPr lang="en-US" sz="2400" dirty="0" smtClean="0">
              <a:latin typeface="Avenir Medium"/>
              <a:cs typeface="Avenir Medium"/>
            </a:endParaRPr>
          </a:p>
          <a:p>
            <a:pPr marL="457200" indent="-457200">
              <a:buFont typeface="+mj-lt"/>
              <a:buAutoNum type="arabicPeriod"/>
            </a:pPr>
            <a:r>
              <a:rPr lang="en-US" sz="2400" dirty="0" smtClean="0">
                <a:solidFill>
                  <a:srgbClr val="595959"/>
                </a:solidFill>
                <a:latin typeface="Avenir Medium"/>
                <a:cs typeface="Avenir Medium"/>
              </a:rPr>
              <a:t>Together, all the groups</a:t>
            </a:r>
            <a:r>
              <a:rPr lang="en-US" sz="2400" dirty="0" smtClean="0">
                <a:solidFill>
                  <a:schemeClr val="accent4">
                    <a:lumMod val="65000"/>
                    <a:lumOff val="35000"/>
                  </a:schemeClr>
                </a:solidFill>
                <a:latin typeface="Avenir Medium"/>
                <a:cs typeface="Avenir Medium"/>
              </a:rPr>
              <a:t> vote to </a:t>
            </a:r>
            <a:r>
              <a:rPr lang="en-US" sz="2400" dirty="0" smtClean="0">
                <a:solidFill>
                  <a:srgbClr val="FF0000"/>
                </a:solidFill>
                <a:latin typeface="Avenir Medium"/>
                <a:cs typeface="Avenir Medium"/>
              </a:rPr>
              <a:t>choose the top four challenges</a:t>
            </a:r>
            <a:r>
              <a:rPr lang="en-US" sz="2400" dirty="0" smtClean="0">
                <a:solidFill>
                  <a:schemeClr val="accent4">
                    <a:lumMod val="65000"/>
                    <a:lumOff val="35000"/>
                  </a:schemeClr>
                </a:solidFill>
                <a:latin typeface="Avenir Medium"/>
                <a:cs typeface="Avenir Medium"/>
              </a:rPr>
              <a:t> that everyone will address, and </a:t>
            </a:r>
            <a:r>
              <a:rPr lang="en-US" sz="2400" dirty="0" smtClean="0">
                <a:solidFill>
                  <a:srgbClr val="FF0000"/>
                </a:solidFill>
                <a:latin typeface="Avenir Medium"/>
                <a:cs typeface="Avenir Medium"/>
              </a:rPr>
              <a:t>which challenge will be addressed in each round </a:t>
            </a:r>
            <a:r>
              <a:rPr lang="en-US" sz="2400" dirty="0" smtClean="0">
                <a:solidFill>
                  <a:schemeClr val="accent4">
                    <a:lumMod val="65000"/>
                    <a:lumOff val="35000"/>
                  </a:schemeClr>
                </a:solidFill>
                <a:latin typeface="Avenir Medium"/>
                <a:cs typeface="Avenir Medium"/>
              </a:rPr>
              <a:t>of the game.</a:t>
            </a:r>
            <a:endParaRPr lang="en-US" sz="2400" dirty="0">
              <a:solidFill>
                <a:schemeClr val="accent4">
                  <a:lumMod val="65000"/>
                  <a:lumOff val="35000"/>
                </a:schemeClr>
              </a:solidFill>
              <a:latin typeface="Avenir Medium"/>
              <a:cs typeface="Avenir Medium"/>
            </a:endParaRPr>
          </a:p>
        </p:txBody>
      </p:sp>
      <p:grpSp>
        <p:nvGrpSpPr>
          <p:cNvPr id="5" name="Group 4"/>
          <p:cNvGrpSpPr/>
          <p:nvPr/>
        </p:nvGrpSpPr>
        <p:grpSpPr>
          <a:xfrm>
            <a:off x="1752600" y="228600"/>
            <a:ext cx="8784976" cy="1584176"/>
            <a:chOff x="-159568" y="476672"/>
            <a:chExt cx="8784976" cy="1584176"/>
          </a:xfrm>
        </p:grpSpPr>
        <p:sp>
          <p:nvSpPr>
            <p:cNvPr id="6" name="TextBox 5"/>
            <p:cNvSpPr txBox="1"/>
            <p:nvPr/>
          </p:nvSpPr>
          <p:spPr>
            <a:xfrm>
              <a:off x="-159568" y="476672"/>
              <a:ext cx="7128792" cy="646331"/>
            </a:xfrm>
            <a:prstGeom prst="rect">
              <a:avLst/>
            </a:prstGeom>
            <a:noFill/>
          </p:spPr>
          <p:txBody>
            <a:bodyPr wrap="square" rtlCol="0">
              <a:spAutoFit/>
            </a:bodyPr>
            <a:lstStyle/>
            <a:p>
              <a:r>
                <a:rPr lang="en-US" sz="3600" b="1" kern="600" dirty="0" smtClean="0">
                  <a:solidFill>
                    <a:srgbClr val="D77AA9"/>
                  </a:solidFill>
                  <a:latin typeface="Avenir Medium"/>
                  <a:cs typeface="Avenir Medium"/>
                </a:rPr>
                <a:t>Challenge #3: </a:t>
              </a:r>
              <a:r>
                <a:rPr lang="en-US" sz="3600" kern="600" dirty="0" smtClean="0">
                  <a:solidFill>
                    <a:srgbClr val="595959"/>
                  </a:solidFill>
                  <a:latin typeface="Avenir Medium"/>
                  <a:cs typeface="Avenir Medium"/>
                </a:rPr>
                <a:t>@Stake</a:t>
              </a:r>
              <a:endParaRPr lang="en-US" sz="3600" kern="600" dirty="0">
                <a:solidFill>
                  <a:srgbClr val="595959"/>
                </a:solidFill>
                <a:latin typeface="Avenir Medium"/>
                <a:cs typeface="Avenir Medium"/>
              </a:endParaRPr>
            </a:p>
          </p:txBody>
        </p:sp>
        <p:sp>
          <p:nvSpPr>
            <p:cNvPr id="7" name="TextBox 6"/>
            <p:cNvSpPr txBox="1"/>
            <p:nvPr/>
          </p:nvSpPr>
          <p:spPr>
            <a:xfrm>
              <a:off x="-87560" y="1599183"/>
              <a:ext cx="1066837" cy="461665"/>
            </a:xfrm>
            <a:prstGeom prst="rect">
              <a:avLst/>
            </a:prstGeom>
            <a:noFill/>
          </p:spPr>
          <p:txBody>
            <a:bodyPr wrap="square" rtlCol="0">
              <a:spAutoFit/>
            </a:bodyPr>
            <a:lstStyle/>
            <a:p>
              <a:r>
                <a:rPr lang="en-US" sz="2400" b="1" dirty="0" smtClean="0">
                  <a:solidFill>
                    <a:srgbClr val="D77AA9"/>
                  </a:solidFill>
                  <a:latin typeface="Avenir Medium"/>
                  <a:cs typeface="Avenir Medium"/>
                </a:rPr>
                <a:t>Time:</a:t>
              </a:r>
              <a:endParaRPr lang="en-US" sz="2400" dirty="0">
                <a:solidFill>
                  <a:schemeClr val="tx1">
                    <a:lumMod val="65000"/>
                    <a:lumOff val="35000"/>
                  </a:schemeClr>
                </a:solidFill>
                <a:latin typeface="Avenir Medium"/>
                <a:cs typeface="Avenir Medium"/>
              </a:endParaRPr>
            </a:p>
          </p:txBody>
        </p:sp>
        <p:sp>
          <p:nvSpPr>
            <p:cNvPr id="8" name="TextBox 7"/>
            <p:cNvSpPr txBox="1"/>
            <p:nvPr/>
          </p:nvSpPr>
          <p:spPr>
            <a:xfrm>
              <a:off x="-87559" y="1124745"/>
              <a:ext cx="1219242" cy="461665"/>
            </a:xfrm>
            <a:prstGeom prst="rect">
              <a:avLst/>
            </a:prstGeom>
            <a:noFill/>
          </p:spPr>
          <p:txBody>
            <a:bodyPr wrap="square" rtlCol="0">
              <a:spAutoFit/>
            </a:bodyPr>
            <a:lstStyle/>
            <a:p>
              <a:r>
                <a:rPr lang="en-US" sz="2400" b="1" dirty="0" smtClean="0">
                  <a:solidFill>
                    <a:srgbClr val="D77AA9"/>
                  </a:solidFill>
                  <a:latin typeface="Avenir Medium"/>
                  <a:cs typeface="Avenir Medium"/>
                </a:rPr>
                <a:t>Goal:</a:t>
              </a:r>
              <a:endParaRPr lang="en-US" sz="2400" dirty="0">
                <a:solidFill>
                  <a:schemeClr val="tx1">
                    <a:lumMod val="65000"/>
                    <a:lumOff val="35000"/>
                  </a:schemeClr>
                </a:solidFill>
                <a:latin typeface="Avenir Medium"/>
                <a:cs typeface="Avenir Medium"/>
              </a:endParaRPr>
            </a:p>
          </p:txBody>
        </p:sp>
        <p:sp>
          <p:nvSpPr>
            <p:cNvPr id="9" name="Rectangle 8"/>
            <p:cNvSpPr/>
            <p:nvPr/>
          </p:nvSpPr>
          <p:spPr>
            <a:xfrm>
              <a:off x="776536" y="1599182"/>
              <a:ext cx="1184909" cy="430887"/>
            </a:xfrm>
            <a:prstGeom prst="rect">
              <a:avLst/>
            </a:prstGeom>
          </p:spPr>
          <p:txBody>
            <a:bodyPr wrap="square">
              <a:spAutoFit/>
            </a:bodyPr>
            <a:lstStyle/>
            <a:p>
              <a:pPr lvl="0"/>
              <a:r>
                <a:rPr lang="en-US" sz="2200" dirty="0" smtClean="0">
                  <a:solidFill>
                    <a:srgbClr val="000000">
                      <a:lumMod val="65000"/>
                      <a:lumOff val="35000"/>
                    </a:srgbClr>
                  </a:solidFill>
                  <a:latin typeface="Avenir Medium"/>
                  <a:cs typeface="Avenir Medium"/>
                </a:rPr>
                <a:t>15 </a:t>
              </a:r>
              <a:r>
                <a:rPr lang="en-US" sz="2200" dirty="0">
                  <a:solidFill>
                    <a:srgbClr val="000000">
                      <a:lumMod val="65000"/>
                      <a:lumOff val="35000"/>
                    </a:srgbClr>
                  </a:solidFill>
                  <a:latin typeface="Avenir Medium"/>
                  <a:cs typeface="Avenir Medium"/>
                </a:rPr>
                <a:t>min</a:t>
              </a:r>
            </a:p>
          </p:txBody>
        </p:sp>
        <p:sp>
          <p:nvSpPr>
            <p:cNvPr id="10" name="Rectangle 9"/>
            <p:cNvSpPr/>
            <p:nvPr/>
          </p:nvSpPr>
          <p:spPr>
            <a:xfrm>
              <a:off x="776536" y="1124744"/>
              <a:ext cx="7848872" cy="430887"/>
            </a:xfrm>
            <a:prstGeom prst="rect">
              <a:avLst/>
            </a:prstGeom>
          </p:spPr>
          <p:txBody>
            <a:bodyPr wrap="square">
              <a:spAutoFit/>
            </a:bodyPr>
            <a:lstStyle/>
            <a:p>
              <a:pPr lvl="0"/>
              <a:r>
                <a:rPr lang="en-US" sz="2200" dirty="0" smtClean="0">
                  <a:solidFill>
                    <a:srgbClr val="000000">
                      <a:lumMod val="65000"/>
                      <a:lumOff val="35000"/>
                    </a:srgbClr>
                  </a:solidFill>
                  <a:latin typeface="Avenir Medium"/>
                  <a:cs typeface="Avenir Medium"/>
                </a:rPr>
                <a:t>Prioritize your challenges</a:t>
              </a:r>
              <a:endParaRPr lang="en-US" sz="2200" dirty="0">
                <a:solidFill>
                  <a:srgbClr val="000000">
                    <a:lumMod val="65000"/>
                    <a:lumOff val="35000"/>
                  </a:srgbClr>
                </a:solidFill>
                <a:latin typeface="Avenir Medium"/>
                <a:cs typeface="Avenir Medium"/>
              </a:endParaRPr>
            </a:p>
          </p:txBody>
        </p:sp>
      </p:grpSp>
      <p:pic>
        <p:nvPicPr>
          <p:cNvPr id="11" name="Picture 10" descr="Project V - What’s Your Stake.png"/>
          <p:cNvPicPr>
            <a:picLocks noChangeAspect="1"/>
          </p:cNvPicPr>
          <p:nvPr/>
        </p:nvPicPr>
        <p:blipFill>
          <a:blip r:embed="rId3"/>
          <a:stretch>
            <a:fillRect/>
          </a:stretch>
        </p:blipFill>
        <p:spPr>
          <a:xfrm>
            <a:off x="228600" y="228600"/>
            <a:ext cx="1600200" cy="16002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0" name="Picture 9" descr="resizedlogo.jpg"/>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905003" y="5984210"/>
            <a:ext cx="2216224" cy="517673"/>
          </a:xfrm>
          <a:prstGeom prst="rect">
            <a:avLst/>
          </a:prstGeom>
        </p:spPr>
      </p:pic>
      <p:grpSp>
        <p:nvGrpSpPr>
          <p:cNvPr id="13" name="Group 12"/>
          <p:cNvGrpSpPr/>
          <p:nvPr/>
        </p:nvGrpSpPr>
        <p:grpSpPr>
          <a:xfrm>
            <a:off x="1784648" y="188640"/>
            <a:ext cx="8784976" cy="1584176"/>
            <a:chOff x="-159568" y="476672"/>
            <a:chExt cx="8784976" cy="1584176"/>
          </a:xfrm>
        </p:grpSpPr>
        <p:sp>
          <p:nvSpPr>
            <p:cNvPr id="14" name="TextBox 13"/>
            <p:cNvSpPr txBox="1"/>
            <p:nvPr/>
          </p:nvSpPr>
          <p:spPr>
            <a:xfrm>
              <a:off x="-159568" y="476672"/>
              <a:ext cx="7128792" cy="646331"/>
            </a:xfrm>
            <a:prstGeom prst="rect">
              <a:avLst/>
            </a:prstGeom>
            <a:noFill/>
          </p:spPr>
          <p:txBody>
            <a:bodyPr wrap="square" rtlCol="0">
              <a:spAutoFit/>
            </a:bodyPr>
            <a:lstStyle/>
            <a:p>
              <a:r>
                <a:rPr lang="en-US" sz="3600" b="1" kern="600" dirty="0" smtClean="0">
                  <a:solidFill>
                    <a:srgbClr val="D77AA9"/>
                  </a:solidFill>
                  <a:latin typeface="Avenir Medium"/>
                  <a:cs typeface="Avenir Medium"/>
                </a:rPr>
                <a:t>Challenge #3: </a:t>
              </a:r>
              <a:r>
                <a:rPr lang="en-US" sz="3600" kern="600" dirty="0" smtClean="0">
                  <a:solidFill>
                    <a:srgbClr val="595959"/>
                  </a:solidFill>
                  <a:latin typeface="Avenir Medium"/>
                  <a:cs typeface="Avenir Medium"/>
                </a:rPr>
                <a:t>@Stake</a:t>
              </a:r>
              <a:endParaRPr lang="en-US" sz="3600" kern="600" dirty="0">
                <a:solidFill>
                  <a:srgbClr val="595959"/>
                </a:solidFill>
                <a:latin typeface="Avenir Medium"/>
                <a:cs typeface="Avenir Medium"/>
              </a:endParaRPr>
            </a:p>
          </p:txBody>
        </p:sp>
        <p:sp>
          <p:nvSpPr>
            <p:cNvPr id="15" name="TextBox 14"/>
            <p:cNvSpPr txBox="1"/>
            <p:nvPr/>
          </p:nvSpPr>
          <p:spPr>
            <a:xfrm>
              <a:off x="-87560" y="1599183"/>
              <a:ext cx="1066837" cy="461665"/>
            </a:xfrm>
            <a:prstGeom prst="rect">
              <a:avLst/>
            </a:prstGeom>
            <a:noFill/>
          </p:spPr>
          <p:txBody>
            <a:bodyPr wrap="square" rtlCol="0">
              <a:spAutoFit/>
            </a:bodyPr>
            <a:lstStyle/>
            <a:p>
              <a:r>
                <a:rPr lang="en-US" sz="2400" b="1" dirty="0" smtClean="0">
                  <a:solidFill>
                    <a:srgbClr val="D77AA9"/>
                  </a:solidFill>
                  <a:latin typeface="Avenir Medium"/>
                  <a:cs typeface="Avenir Medium"/>
                </a:rPr>
                <a:t>Time:</a:t>
              </a:r>
              <a:endParaRPr lang="en-US" sz="2400" dirty="0">
                <a:solidFill>
                  <a:schemeClr val="tx1">
                    <a:lumMod val="65000"/>
                    <a:lumOff val="35000"/>
                  </a:schemeClr>
                </a:solidFill>
                <a:latin typeface="Avenir Medium"/>
                <a:cs typeface="Avenir Medium"/>
              </a:endParaRPr>
            </a:p>
          </p:txBody>
        </p:sp>
        <p:sp>
          <p:nvSpPr>
            <p:cNvPr id="16" name="TextBox 15"/>
            <p:cNvSpPr txBox="1"/>
            <p:nvPr/>
          </p:nvSpPr>
          <p:spPr>
            <a:xfrm>
              <a:off x="-87559" y="1124745"/>
              <a:ext cx="1219242" cy="461665"/>
            </a:xfrm>
            <a:prstGeom prst="rect">
              <a:avLst/>
            </a:prstGeom>
            <a:noFill/>
          </p:spPr>
          <p:txBody>
            <a:bodyPr wrap="square" rtlCol="0">
              <a:spAutoFit/>
            </a:bodyPr>
            <a:lstStyle/>
            <a:p>
              <a:r>
                <a:rPr lang="en-US" sz="2400" b="1" dirty="0" smtClean="0">
                  <a:solidFill>
                    <a:srgbClr val="D77AA9"/>
                  </a:solidFill>
                  <a:latin typeface="Avenir Medium"/>
                  <a:cs typeface="Avenir Medium"/>
                </a:rPr>
                <a:t>Goal:</a:t>
              </a:r>
              <a:endParaRPr lang="en-US" sz="2400" dirty="0">
                <a:solidFill>
                  <a:schemeClr val="tx1">
                    <a:lumMod val="65000"/>
                    <a:lumOff val="35000"/>
                  </a:schemeClr>
                </a:solidFill>
                <a:latin typeface="Avenir Medium"/>
                <a:cs typeface="Avenir Medium"/>
              </a:endParaRPr>
            </a:p>
          </p:txBody>
        </p:sp>
        <p:sp>
          <p:nvSpPr>
            <p:cNvPr id="17" name="Rectangle 16"/>
            <p:cNvSpPr/>
            <p:nvPr/>
          </p:nvSpPr>
          <p:spPr>
            <a:xfrm>
              <a:off x="776536" y="1599182"/>
              <a:ext cx="1184909" cy="430887"/>
            </a:xfrm>
            <a:prstGeom prst="rect">
              <a:avLst/>
            </a:prstGeom>
          </p:spPr>
          <p:txBody>
            <a:bodyPr wrap="square">
              <a:spAutoFit/>
            </a:bodyPr>
            <a:lstStyle/>
            <a:p>
              <a:pPr lvl="0"/>
              <a:r>
                <a:rPr lang="en-US" sz="2200" dirty="0" smtClean="0">
                  <a:solidFill>
                    <a:srgbClr val="000000">
                      <a:lumMod val="65000"/>
                      <a:lumOff val="35000"/>
                    </a:srgbClr>
                  </a:solidFill>
                  <a:latin typeface="Avenir Medium"/>
                  <a:cs typeface="Avenir Medium"/>
                </a:rPr>
                <a:t>60 </a:t>
              </a:r>
              <a:r>
                <a:rPr lang="en-US" sz="2200" dirty="0">
                  <a:solidFill>
                    <a:srgbClr val="000000">
                      <a:lumMod val="65000"/>
                      <a:lumOff val="35000"/>
                    </a:srgbClr>
                  </a:solidFill>
                  <a:latin typeface="Avenir Medium"/>
                  <a:cs typeface="Avenir Medium"/>
                </a:rPr>
                <a:t>min</a:t>
              </a:r>
            </a:p>
          </p:txBody>
        </p:sp>
        <p:sp>
          <p:nvSpPr>
            <p:cNvPr id="18" name="Rectangle 17"/>
            <p:cNvSpPr/>
            <p:nvPr/>
          </p:nvSpPr>
          <p:spPr>
            <a:xfrm>
              <a:off x="776536" y="1124744"/>
              <a:ext cx="7848872" cy="430887"/>
            </a:xfrm>
            <a:prstGeom prst="rect">
              <a:avLst/>
            </a:prstGeom>
          </p:spPr>
          <p:txBody>
            <a:bodyPr wrap="square">
              <a:spAutoFit/>
            </a:bodyPr>
            <a:lstStyle/>
            <a:p>
              <a:pPr lvl="0"/>
              <a:r>
                <a:rPr lang="en-US" sz="2200" dirty="0" smtClean="0">
                  <a:solidFill>
                    <a:srgbClr val="000000">
                      <a:lumMod val="65000"/>
                      <a:lumOff val="35000"/>
                    </a:srgbClr>
                  </a:solidFill>
                  <a:latin typeface="Avenir Medium"/>
                  <a:cs typeface="Avenir Medium"/>
                </a:rPr>
                <a:t>To play 4 rounds of @Stake</a:t>
              </a:r>
              <a:endParaRPr lang="en-US" sz="2200" dirty="0">
                <a:solidFill>
                  <a:srgbClr val="000000">
                    <a:lumMod val="65000"/>
                    <a:lumOff val="35000"/>
                  </a:srgbClr>
                </a:solidFill>
                <a:latin typeface="Avenir Medium"/>
                <a:cs typeface="Avenir Medium"/>
              </a:endParaRPr>
            </a:p>
          </p:txBody>
        </p:sp>
      </p:grpSp>
      <p:sp>
        <p:nvSpPr>
          <p:cNvPr id="22" name="TextBox 21"/>
          <p:cNvSpPr txBox="1"/>
          <p:nvPr/>
        </p:nvSpPr>
        <p:spPr>
          <a:xfrm>
            <a:off x="1873593" y="1772820"/>
            <a:ext cx="1512168" cy="461665"/>
          </a:xfrm>
          <a:prstGeom prst="rect">
            <a:avLst/>
          </a:prstGeom>
          <a:noFill/>
        </p:spPr>
        <p:txBody>
          <a:bodyPr wrap="square" rtlCol="0">
            <a:spAutoFit/>
          </a:bodyPr>
          <a:lstStyle/>
          <a:p>
            <a:r>
              <a:rPr lang="en-US" sz="2400" b="1" kern="600" dirty="0" smtClean="0">
                <a:solidFill>
                  <a:srgbClr val="2EA33E"/>
                </a:solidFill>
                <a:latin typeface="Avenir Medium"/>
                <a:cs typeface="Avenir Medium"/>
              </a:rPr>
              <a:t>Details</a:t>
            </a:r>
            <a:endParaRPr lang="en-US" sz="2400" kern="600" dirty="0">
              <a:solidFill>
                <a:srgbClr val="2EA33E"/>
              </a:solidFill>
              <a:latin typeface="Avenir Medium"/>
              <a:cs typeface="Avenir Medium"/>
            </a:endParaRPr>
          </a:p>
        </p:txBody>
      </p:sp>
      <p:sp>
        <p:nvSpPr>
          <p:cNvPr id="23" name="Rectangle 22"/>
          <p:cNvSpPr/>
          <p:nvPr/>
        </p:nvSpPr>
        <p:spPr>
          <a:xfrm>
            <a:off x="2438403" y="2743200"/>
            <a:ext cx="6768752" cy="1785104"/>
          </a:xfrm>
          <a:prstGeom prst="rect">
            <a:avLst/>
          </a:prstGeom>
        </p:spPr>
        <p:txBody>
          <a:bodyPr wrap="square">
            <a:spAutoFit/>
          </a:bodyPr>
          <a:lstStyle/>
          <a:p>
            <a:pPr marL="457200" indent="-457200"/>
            <a:r>
              <a:rPr lang="en-US" sz="2000" b="1" dirty="0">
                <a:solidFill>
                  <a:srgbClr val="F16623"/>
                </a:solidFill>
                <a:latin typeface="Avenir Medium"/>
                <a:cs typeface="Avenir Medium"/>
              </a:rPr>
              <a:t>Timing</a:t>
            </a:r>
            <a:endParaRPr lang="en-US" sz="2000" b="1" dirty="0" smtClean="0">
              <a:solidFill>
                <a:srgbClr val="F16623"/>
              </a:solidFill>
              <a:latin typeface="Avenir Medium"/>
              <a:cs typeface="Avenir Medium"/>
            </a:endParaRPr>
          </a:p>
          <a:p>
            <a:pPr marL="457200" indent="-457200">
              <a:buFont typeface="Lucida Grande"/>
              <a:buChar char="-"/>
            </a:pPr>
            <a:r>
              <a:rPr lang="en-US" sz="2000" dirty="0" smtClean="0">
                <a:solidFill>
                  <a:schemeClr val="tx1">
                    <a:lumMod val="65000"/>
                    <a:lumOff val="35000"/>
                  </a:schemeClr>
                </a:solidFill>
                <a:latin typeface="Avenir Medium"/>
                <a:cs typeface="Avenir Medium"/>
              </a:rPr>
              <a:t>Brainstorm: 1 minute</a:t>
            </a:r>
          </a:p>
          <a:p>
            <a:pPr marL="457200" indent="-457200">
              <a:buFont typeface="Lucida Grande"/>
              <a:buChar char="-"/>
            </a:pPr>
            <a:r>
              <a:rPr lang="en-US" sz="2000" dirty="0" smtClean="0">
                <a:solidFill>
                  <a:schemeClr val="tx1">
                    <a:lumMod val="65000"/>
                    <a:lumOff val="35000"/>
                  </a:schemeClr>
                </a:solidFill>
                <a:latin typeface="Avenir Medium"/>
                <a:cs typeface="Avenir Medium"/>
              </a:rPr>
              <a:t>Pitch: 1 minute/player</a:t>
            </a:r>
          </a:p>
          <a:p>
            <a:pPr marL="457200" indent="-457200">
              <a:buFont typeface="Lucida Grande"/>
              <a:buChar char="-"/>
            </a:pPr>
            <a:r>
              <a:rPr lang="en-US" sz="2000" dirty="0" smtClean="0">
                <a:solidFill>
                  <a:schemeClr val="tx1">
                    <a:lumMod val="65000"/>
                    <a:lumOff val="35000"/>
                  </a:schemeClr>
                </a:solidFill>
                <a:latin typeface="Avenir Medium"/>
                <a:cs typeface="Avenir Medium"/>
              </a:rPr>
              <a:t>Deliberation: 90 seconds total</a:t>
            </a:r>
            <a:endParaRPr lang="en-US" sz="2000" b="1" dirty="0">
              <a:solidFill>
                <a:srgbClr val="F16623"/>
              </a:solidFill>
              <a:latin typeface="Avenir Medium"/>
              <a:cs typeface="Avenir Medium"/>
            </a:endParaRPr>
          </a:p>
        </p:txBody>
      </p:sp>
      <p:pic>
        <p:nvPicPr>
          <p:cNvPr id="19" name="Picture 18" descr="Project V - What’s Your Stake.png"/>
          <p:cNvPicPr>
            <a:picLocks noChangeAspect="1"/>
          </p:cNvPicPr>
          <p:nvPr/>
        </p:nvPicPr>
        <p:blipFill>
          <a:blip r:embed="rId4"/>
          <a:stretch>
            <a:fillRect/>
          </a:stretch>
        </p:blipFill>
        <p:spPr>
          <a:xfrm>
            <a:off x="228600" y="228600"/>
            <a:ext cx="1600200" cy="1600200"/>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1104297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extBox 2"/>
          <p:cNvSpPr txBox="1"/>
          <p:nvPr/>
        </p:nvSpPr>
        <p:spPr>
          <a:xfrm>
            <a:off x="990600" y="1828802"/>
            <a:ext cx="7924800" cy="3477875"/>
          </a:xfrm>
          <a:prstGeom prst="rect">
            <a:avLst/>
          </a:prstGeom>
          <a:noFill/>
        </p:spPr>
        <p:txBody>
          <a:bodyPr wrap="square" rtlCol="0">
            <a:spAutoFit/>
          </a:bodyPr>
          <a:lstStyle/>
          <a:p>
            <a:pPr marL="457200" indent="-457200">
              <a:buAutoNum type="arabicPeriod"/>
            </a:pPr>
            <a:r>
              <a:rPr lang="en-US" sz="2200" dirty="0" smtClean="0"/>
              <a:t>Work in small groups to create a list of some broad challenges facing your school community.</a:t>
            </a:r>
          </a:p>
          <a:p>
            <a:pPr marL="457200" indent="-457200">
              <a:buAutoNum type="arabicPeriod"/>
            </a:pPr>
            <a:r>
              <a:rPr lang="en-US" sz="2200" dirty="0" smtClean="0"/>
              <a:t>Write these challenges down, give each a name/heading.</a:t>
            </a:r>
          </a:p>
          <a:p>
            <a:pPr marL="457200" indent="-457200">
              <a:buAutoNum type="arabicPeriod"/>
            </a:pPr>
            <a:r>
              <a:rPr lang="en-US" sz="2200" dirty="0" smtClean="0"/>
              <a:t>If the workshop has more than four groups, then each group should  decide which 1 or 2 of their challenges they find to be the best material for discussion. (We’ll revisit these challenges later in the workshop.)</a:t>
            </a:r>
          </a:p>
        </p:txBody>
      </p:sp>
      <p:sp>
        <p:nvSpPr>
          <p:cNvPr id="5" name="TextBox 4"/>
          <p:cNvSpPr txBox="1"/>
          <p:nvPr/>
        </p:nvSpPr>
        <p:spPr>
          <a:xfrm>
            <a:off x="2057399" y="5257806"/>
            <a:ext cx="6858001" cy="430887"/>
          </a:xfrm>
          <a:prstGeom prst="rect">
            <a:avLst/>
          </a:prstGeom>
          <a:noFill/>
        </p:spPr>
        <p:txBody>
          <a:bodyPr wrap="square" rtlCol="0">
            <a:spAutoFit/>
          </a:bodyPr>
          <a:lstStyle/>
          <a:p>
            <a:r>
              <a:rPr lang="en-US" sz="2200" dirty="0" smtClean="0"/>
              <a:t>See the next slide for sample challenges…</a:t>
            </a:r>
            <a:endParaRPr lang="en-US" sz="2200" dirty="0"/>
          </a:p>
        </p:txBody>
      </p:sp>
      <p:grpSp>
        <p:nvGrpSpPr>
          <p:cNvPr id="6" name="Group 5"/>
          <p:cNvGrpSpPr/>
          <p:nvPr/>
        </p:nvGrpSpPr>
        <p:grpSpPr>
          <a:xfrm>
            <a:off x="1784648" y="188640"/>
            <a:ext cx="10153128" cy="1584176"/>
            <a:chOff x="-159568" y="476672"/>
            <a:chExt cx="8784976" cy="1584176"/>
          </a:xfrm>
        </p:grpSpPr>
        <p:sp>
          <p:nvSpPr>
            <p:cNvPr id="7" name="TextBox 6"/>
            <p:cNvSpPr txBox="1"/>
            <p:nvPr/>
          </p:nvSpPr>
          <p:spPr>
            <a:xfrm>
              <a:off x="-159568" y="476672"/>
              <a:ext cx="7128792" cy="646331"/>
            </a:xfrm>
            <a:prstGeom prst="rect">
              <a:avLst/>
            </a:prstGeom>
            <a:noFill/>
          </p:spPr>
          <p:txBody>
            <a:bodyPr wrap="square" rtlCol="0">
              <a:spAutoFit/>
            </a:bodyPr>
            <a:lstStyle/>
            <a:p>
              <a:r>
                <a:rPr lang="en-US" sz="3600" b="1" kern="600" dirty="0" smtClean="0">
                  <a:solidFill>
                    <a:srgbClr val="D77AA9"/>
                  </a:solidFill>
                  <a:latin typeface="Avenir Medium"/>
                  <a:cs typeface="Avenir Medium"/>
                </a:rPr>
                <a:t>Challenge #1: </a:t>
              </a:r>
              <a:r>
                <a:rPr lang="en-US" sz="3600" b="1" kern="600" dirty="0" smtClean="0">
                  <a:solidFill>
                    <a:schemeClr val="accent4">
                      <a:lumMod val="65000"/>
                      <a:lumOff val="35000"/>
                    </a:schemeClr>
                  </a:solidFill>
                  <a:latin typeface="Avenir Medium"/>
                  <a:cs typeface="Avenir Medium"/>
                </a:rPr>
                <a:t>Identify C</a:t>
              </a:r>
              <a:r>
                <a:rPr lang="en-US" sz="3600" kern="600" dirty="0" smtClean="0">
                  <a:solidFill>
                    <a:schemeClr val="accent4">
                      <a:lumMod val="65000"/>
                      <a:lumOff val="35000"/>
                    </a:schemeClr>
                  </a:solidFill>
                  <a:latin typeface="Avenir Medium"/>
                  <a:cs typeface="Avenir Medium"/>
                </a:rPr>
                <a:t>hallenges</a:t>
              </a:r>
              <a:endParaRPr lang="en-US" sz="3600" kern="600" dirty="0">
                <a:solidFill>
                  <a:schemeClr val="accent4">
                    <a:lumMod val="65000"/>
                    <a:lumOff val="35000"/>
                  </a:schemeClr>
                </a:solidFill>
                <a:latin typeface="Avenir Medium"/>
                <a:cs typeface="Avenir Medium"/>
              </a:endParaRPr>
            </a:p>
          </p:txBody>
        </p:sp>
        <p:sp>
          <p:nvSpPr>
            <p:cNvPr id="8" name="TextBox 7"/>
            <p:cNvSpPr txBox="1"/>
            <p:nvPr/>
          </p:nvSpPr>
          <p:spPr>
            <a:xfrm>
              <a:off x="-87560" y="1599183"/>
              <a:ext cx="1066837" cy="461665"/>
            </a:xfrm>
            <a:prstGeom prst="rect">
              <a:avLst/>
            </a:prstGeom>
            <a:noFill/>
          </p:spPr>
          <p:txBody>
            <a:bodyPr wrap="square" rtlCol="0">
              <a:spAutoFit/>
            </a:bodyPr>
            <a:lstStyle/>
            <a:p>
              <a:r>
                <a:rPr lang="en-US" sz="2400" b="1" dirty="0" smtClean="0">
                  <a:solidFill>
                    <a:srgbClr val="D77AA9"/>
                  </a:solidFill>
                  <a:latin typeface="Avenir Medium"/>
                  <a:cs typeface="Avenir Medium"/>
                </a:rPr>
                <a:t>Time:</a:t>
              </a:r>
              <a:endParaRPr lang="en-US" sz="2400" dirty="0">
                <a:solidFill>
                  <a:schemeClr val="tx1">
                    <a:lumMod val="65000"/>
                    <a:lumOff val="35000"/>
                  </a:schemeClr>
                </a:solidFill>
                <a:latin typeface="Avenir Medium"/>
                <a:cs typeface="Avenir Medium"/>
              </a:endParaRPr>
            </a:p>
          </p:txBody>
        </p:sp>
        <p:sp>
          <p:nvSpPr>
            <p:cNvPr id="9" name="TextBox 8"/>
            <p:cNvSpPr txBox="1"/>
            <p:nvPr/>
          </p:nvSpPr>
          <p:spPr>
            <a:xfrm>
              <a:off x="-87559" y="1124745"/>
              <a:ext cx="1219242" cy="461665"/>
            </a:xfrm>
            <a:prstGeom prst="rect">
              <a:avLst/>
            </a:prstGeom>
            <a:noFill/>
          </p:spPr>
          <p:txBody>
            <a:bodyPr wrap="square" rtlCol="0">
              <a:spAutoFit/>
            </a:bodyPr>
            <a:lstStyle/>
            <a:p>
              <a:r>
                <a:rPr lang="en-US" sz="2400" b="1" dirty="0" smtClean="0">
                  <a:solidFill>
                    <a:srgbClr val="D77AA9"/>
                  </a:solidFill>
                  <a:latin typeface="Avenir Medium"/>
                  <a:cs typeface="Avenir Medium"/>
                </a:rPr>
                <a:t>Goal:</a:t>
              </a:r>
              <a:endParaRPr lang="en-US" sz="2400" dirty="0">
                <a:solidFill>
                  <a:schemeClr val="tx1">
                    <a:lumMod val="65000"/>
                    <a:lumOff val="35000"/>
                  </a:schemeClr>
                </a:solidFill>
                <a:latin typeface="Avenir Medium"/>
                <a:cs typeface="Avenir Medium"/>
              </a:endParaRPr>
            </a:p>
          </p:txBody>
        </p:sp>
        <p:sp>
          <p:nvSpPr>
            <p:cNvPr id="10" name="Rectangle 9"/>
            <p:cNvSpPr/>
            <p:nvPr/>
          </p:nvSpPr>
          <p:spPr>
            <a:xfrm>
              <a:off x="776536" y="1599182"/>
              <a:ext cx="1184909" cy="430887"/>
            </a:xfrm>
            <a:prstGeom prst="rect">
              <a:avLst/>
            </a:prstGeom>
          </p:spPr>
          <p:txBody>
            <a:bodyPr wrap="square">
              <a:spAutoFit/>
            </a:bodyPr>
            <a:lstStyle/>
            <a:p>
              <a:pPr lvl="0"/>
              <a:r>
                <a:rPr lang="en-US" sz="2200" dirty="0" smtClean="0">
                  <a:solidFill>
                    <a:srgbClr val="000000">
                      <a:lumMod val="65000"/>
                      <a:lumOff val="35000"/>
                    </a:srgbClr>
                  </a:solidFill>
                  <a:latin typeface="Avenir Medium"/>
                  <a:cs typeface="Avenir Medium"/>
                </a:rPr>
                <a:t>10 </a:t>
              </a:r>
              <a:r>
                <a:rPr lang="en-US" sz="2200" dirty="0">
                  <a:solidFill>
                    <a:srgbClr val="000000">
                      <a:lumMod val="65000"/>
                      <a:lumOff val="35000"/>
                    </a:srgbClr>
                  </a:solidFill>
                  <a:latin typeface="Avenir Medium"/>
                  <a:cs typeface="Avenir Medium"/>
                </a:rPr>
                <a:t>min</a:t>
              </a:r>
            </a:p>
          </p:txBody>
        </p:sp>
        <p:sp>
          <p:nvSpPr>
            <p:cNvPr id="11" name="Rectangle 10"/>
            <p:cNvSpPr/>
            <p:nvPr/>
          </p:nvSpPr>
          <p:spPr>
            <a:xfrm>
              <a:off x="776536" y="1124744"/>
              <a:ext cx="7848872" cy="430887"/>
            </a:xfrm>
            <a:prstGeom prst="rect">
              <a:avLst/>
            </a:prstGeom>
          </p:spPr>
          <p:txBody>
            <a:bodyPr wrap="square">
              <a:spAutoFit/>
            </a:bodyPr>
            <a:lstStyle/>
            <a:p>
              <a:pPr lvl="0"/>
              <a:r>
                <a:rPr lang="en-US" sz="2200" dirty="0" smtClean="0">
                  <a:solidFill>
                    <a:srgbClr val="000000">
                      <a:lumMod val="65000"/>
                      <a:lumOff val="35000"/>
                    </a:srgbClr>
                  </a:solidFill>
                  <a:latin typeface="Avenir Medium"/>
                  <a:cs typeface="Avenir Medium"/>
                </a:rPr>
                <a:t>Identify challenges in your school community</a:t>
              </a:r>
              <a:endParaRPr lang="en-US" sz="2200" dirty="0">
                <a:solidFill>
                  <a:srgbClr val="000000">
                    <a:lumMod val="65000"/>
                    <a:lumOff val="35000"/>
                  </a:srgbClr>
                </a:solidFill>
                <a:latin typeface="Avenir Medium"/>
                <a:cs typeface="Avenir Medium"/>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 name="Picture 6" descr="resizedlogo.jpg"/>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905003" y="5984210"/>
            <a:ext cx="2216224" cy="517673"/>
          </a:xfrm>
          <a:prstGeom prst="rect">
            <a:avLst/>
          </a:prstGeom>
        </p:spPr>
      </p:pic>
      <p:sp>
        <p:nvSpPr>
          <p:cNvPr id="10" name="TextBox 9"/>
          <p:cNvSpPr txBox="1"/>
          <p:nvPr/>
        </p:nvSpPr>
        <p:spPr>
          <a:xfrm>
            <a:off x="1784650" y="692699"/>
            <a:ext cx="7128792" cy="646331"/>
          </a:xfrm>
          <a:prstGeom prst="rect">
            <a:avLst/>
          </a:prstGeom>
          <a:noFill/>
        </p:spPr>
        <p:txBody>
          <a:bodyPr wrap="square" rtlCol="0">
            <a:spAutoFit/>
          </a:bodyPr>
          <a:lstStyle/>
          <a:p>
            <a:r>
              <a:rPr lang="en-US" sz="3600" b="1" kern="600" dirty="0" smtClean="0">
                <a:solidFill>
                  <a:srgbClr val="D77AA9"/>
                </a:solidFill>
                <a:latin typeface="Avenir Medium"/>
                <a:cs typeface="Avenir Medium"/>
              </a:rPr>
              <a:t>Challenge #3: </a:t>
            </a:r>
            <a:r>
              <a:rPr lang="en-US" sz="3600" kern="600" dirty="0" smtClean="0">
                <a:solidFill>
                  <a:srgbClr val="595959"/>
                </a:solidFill>
                <a:latin typeface="Avenir Medium"/>
                <a:cs typeface="Avenir Medium"/>
              </a:rPr>
              <a:t>@Stake</a:t>
            </a:r>
            <a:endParaRPr lang="en-US" sz="3600" kern="600" dirty="0">
              <a:solidFill>
                <a:srgbClr val="595959"/>
              </a:solidFill>
              <a:latin typeface="Avenir Medium"/>
              <a:cs typeface="Avenir Medium"/>
            </a:endParaRPr>
          </a:p>
        </p:txBody>
      </p:sp>
      <p:sp>
        <p:nvSpPr>
          <p:cNvPr id="16" name="TextBox 15"/>
          <p:cNvSpPr txBox="1"/>
          <p:nvPr/>
        </p:nvSpPr>
        <p:spPr>
          <a:xfrm>
            <a:off x="838200" y="2590806"/>
            <a:ext cx="4464496" cy="938719"/>
          </a:xfrm>
          <a:prstGeom prst="rect">
            <a:avLst/>
          </a:prstGeom>
          <a:noFill/>
        </p:spPr>
        <p:txBody>
          <a:bodyPr wrap="square" rtlCol="0">
            <a:spAutoFit/>
          </a:bodyPr>
          <a:lstStyle/>
          <a:p>
            <a:r>
              <a:rPr lang="en-US" sz="2200" dirty="0" smtClean="0">
                <a:solidFill>
                  <a:schemeClr val="tx1">
                    <a:lumMod val="65000"/>
                    <a:lumOff val="35000"/>
                  </a:schemeClr>
                </a:solidFill>
                <a:latin typeface="Avenir Medium"/>
                <a:cs typeface="Avenir Medium"/>
              </a:rPr>
              <a:t>OPPORTUNITY:</a:t>
            </a:r>
          </a:p>
          <a:p>
            <a:r>
              <a:rPr lang="en-US" sz="2200" dirty="0" smtClean="0">
                <a:solidFill>
                  <a:schemeClr val="tx1">
                    <a:lumMod val="65000"/>
                    <a:lumOff val="35000"/>
                  </a:schemeClr>
                </a:solidFill>
                <a:latin typeface="Avenir Medium"/>
                <a:cs typeface="Avenir Medium"/>
              </a:rPr>
              <a:t>Create new roles as you play! </a:t>
            </a:r>
          </a:p>
        </p:txBody>
      </p:sp>
      <p:pic>
        <p:nvPicPr>
          <p:cNvPr id="17" name="Picture 16" descr="customcard.png"/>
          <p:cNvPicPr>
            <a:picLocks noChangeAspect="1"/>
          </p:cNvPicPr>
          <p:nvPr/>
        </p:nvPicPr>
        <p:blipFill>
          <a:blip r:embed="rId4">
            <a:alphaModFix/>
          </a:blip>
          <a:stretch>
            <a:fillRect/>
          </a:stretch>
        </p:blipFill>
        <p:spPr>
          <a:xfrm>
            <a:off x="5900861" y="2204864"/>
            <a:ext cx="3012579" cy="2894438"/>
          </a:xfrm>
          <a:prstGeom prst="rect">
            <a:avLst/>
          </a:prstGeom>
          <a:ln>
            <a:noFill/>
          </a:ln>
          <a:effectLst>
            <a:outerShdw blurRad="292100" dist="139700" dir="2700000" algn="tl" rotWithShape="0">
              <a:srgbClr val="333333">
                <a:alpha val="65000"/>
              </a:srgbClr>
            </a:outerShdw>
          </a:effectLst>
        </p:spPr>
      </p:pic>
      <p:pic>
        <p:nvPicPr>
          <p:cNvPr id="8" name="Picture 7" descr="Project V - What’s Your Stake.png"/>
          <p:cNvPicPr>
            <a:picLocks noChangeAspect="1"/>
          </p:cNvPicPr>
          <p:nvPr/>
        </p:nvPicPr>
        <p:blipFill>
          <a:blip r:embed="rId5"/>
          <a:stretch>
            <a:fillRect/>
          </a:stretch>
        </p:blipFill>
        <p:spPr>
          <a:xfrm>
            <a:off x="228600" y="228600"/>
            <a:ext cx="1600200" cy="1600200"/>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523574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extBox 2"/>
          <p:cNvSpPr txBox="1"/>
          <p:nvPr/>
        </p:nvSpPr>
        <p:spPr>
          <a:xfrm>
            <a:off x="1856656" y="2132859"/>
            <a:ext cx="7416824" cy="2923877"/>
          </a:xfrm>
          <a:prstGeom prst="rect">
            <a:avLst/>
          </a:prstGeom>
          <a:noFill/>
        </p:spPr>
        <p:txBody>
          <a:bodyPr wrap="square" rtlCol="0">
            <a:spAutoFit/>
          </a:bodyPr>
          <a:lstStyle/>
          <a:p>
            <a:r>
              <a:rPr lang="en-US" sz="3200" dirty="0">
                <a:solidFill>
                  <a:schemeClr val="tx1">
                    <a:lumMod val="65000"/>
                    <a:lumOff val="35000"/>
                  </a:schemeClr>
                </a:solidFill>
                <a:latin typeface="Avenir Medium"/>
                <a:cs typeface="Avenir Medium"/>
              </a:rPr>
              <a:t>What kind of impact do you envision this game having</a:t>
            </a:r>
            <a:r>
              <a:rPr lang="en-US" sz="3200" dirty="0" smtClean="0">
                <a:solidFill>
                  <a:schemeClr val="tx1">
                    <a:lumMod val="65000"/>
                    <a:lumOff val="35000"/>
                  </a:schemeClr>
                </a:solidFill>
                <a:latin typeface="Avenir Medium"/>
                <a:cs typeface="Avenir Medium"/>
              </a:rPr>
              <a:t>?</a:t>
            </a:r>
          </a:p>
          <a:p>
            <a:pPr marL="914400" lvl="1" indent="-457200">
              <a:buFont typeface="Lucida Grande"/>
              <a:buChar char="-"/>
            </a:pPr>
            <a:r>
              <a:rPr lang="en-US" sz="2400" dirty="0" smtClean="0">
                <a:solidFill>
                  <a:schemeClr val="tx1">
                    <a:lumMod val="65000"/>
                    <a:lumOff val="35000"/>
                  </a:schemeClr>
                </a:solidFill>
                <a:latin typeface="Avenir Medium"/>
                <a:cs typeface="Avenir Medium"/>
              </a:rPr>
              <a:t>On </a:t>
            </a:r>
            <a:r>
              <a:rPr lang="en-US" sz="2400" dirty="0">
                <a:solidFill>
                  <a:schemeClr val="tx1">
                    <a:lumMod val="65000"/>
                    <a:lumOff val="35000"/>
                  </a:schemeClr>
                </a:solidFill>
                <a:latin typeface="Avenir Medium"/>
                <a:cs typeface="Avenir Medium"/>
              </a:rPr>
              <a:t>students’ learning of core </a:t>
            </a:r>
            <a:r>
              <a:rPr lang="en-US" sz="2400" dirty="0" smtClean="0">
                <a:solidFill>
                  <a:schemeClr val="tx1">
                    <a:lumMod val="65000"/>
                    <a:lumOff val="35000"/>
                  </a:schemeClr>
                </a:solidFill>
                <a:latin typeface="Avenir Medium"/>
                <a:cs typeface="Avenir Medium"/>
              </a:rPr>
              <a:t>content?</a:t>
            </a:r>
          </a:p>
          <a:p>
            <a:pPr marL="914400" lvl="1" indent="-457200">
              <a:buFont typeface="Lucida Grande"/>
              <a:buChar char="-"/>
            </a:pPr>
            <a:r>
              <a:rPr lang="en-US" sz="2400" dirty="0" smtClean="0">
                <a:solidFill>
                  <a:schemeClr val="tx1">
                    <a:lumMod val="65000"/>
                    <a:lumOff val="35000"/>
                  </a:schemeClr>
                </a:solidFill>
                <a:latin typeface="Avenir Medium"/>
                <a:cs typeface="Avenir Medium"/>
              </a:rPr>
              <a:t>On </a:t>
            </a:r>
            <a:r>
              <a:rPr lang="en-US" sz="2400" dirty="0">
                <a:solidFill>
                  <a:schemeClr val="tx1">
                    <a:lumMod val="65000"/>
                    <a:lumOff val="35000"/>
                  </a:schemeClr>
                </a:solidFill>
                <a:latin typeface="Avenir Medium"/>
                <a:cs typeface="Avenir Medium"/>
              </a:rPr>
              <a:t>relationships and culture at the classroom level, school level, and within the greater school community? </a:t>
            </a:r>
          </a:p>
        </p:txBody>
      </p:sp>
      <p:pic>
        <p:nvPicPr>
          <p:cNvPr id="6" name="Picture 5" descr="resizedlogo.jpg"/>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905003" y="5984210"/>
            <a:ext cx="2216224" cy="517673"/>
          </a:xfrm>
          <a:prstGeom prst="rect">
            <a:avLst/>
          </a:prstGeom>
        </p:spPr>
      </p:pic>
      <p:grpSp>
        <p:nvGrpSpPr>
          <p:cNvPr id="14" name="Group 13"/>
          <p:cNvGrpSpPr/>
          <p:nvPr/>
        </p:nvGrpSpPr>
        <p:grpSpPr>
          <a:xfrm>
            <a:off x="1784648" y="188640"/>
            <a:ext cx="8784976" cy="1584176"/>
            <a:chOff x="-159568" y="476672"/>
            <a:chExt cx="8784976" cy="1584176"/>
          </a:xfrm>
        </p:grpSpPr>
        <p:sp>
          <p:nvSpPr>
            <p:cNvPr id="15" name="TextBox 14"/>
            <p:cNvSpPr txBox="1"/>
            <p:nvPr/>
          </p:nvSpPr>
          <p:spPr>
            <a:xfrm>
              <a:off x="-159568" y="476672"/>
              <a:ext cx="7128792" cy="646331"/>
            </a:xfrm>
            <a:prstGeom prst="rect">
              <a:avLst/>
            </a:prstGeom>
            <a:noFill/>
          </p:spPr>
          <p:txBody>
            <a:bodyPr wrap="square" rtlCol="0">
              <a:spAutoFit/>
            </a:bodyPr>
            <a:lstStyle/>
            <a:p>
              <a:r>
                <a:rPr lang="en-US" sz="3600" b="1" kern="600" dirty="0" smtClean="0">
                  <a:solidFill>
                    <a:srgbClr val="D77AA9"/>
                  </a:solidFill>
                  <a:latin typeface="Avenir Medium"/>
                  <a:cs typeface="Avenir Medium"/>
                </a:rPr>
                <a:t>Challenge #3: </a:t>
              </a:r>
              <a:r>
                <a:rPr lang="en-US" sz="3600" kern="600" dirty="0" smtClean="0">
                  <a:solidFill>
                    <a:srgbClr val="595959"/>
                  </a:solidFill>
                  <a:latin typeface="Avenir Medium"/>
                  <a:cs typeface="Avenir Medium"/>
                </a:rPr>
                <a:t>@Stake</a:t>
              </a:r>
              <a:endParaRPr lang="en-US" sz="3600" kern="600" dirty="0">
                <a:solidFill>
                  <a:srgbClr val="595959"/>
                </a:solidFill>
                <a:latin typeface="Avenir Medium"/>
                <a:cs typeface="Avenir Medium"/>
              </a:endParaRPr>
            </a:p>
          </p:txBody>
        </p:sp>
        <p:sp>
          <p:nvSpPr>
            <p:cNvPr id="16" name="TextBox 15"/>
            <p:cNvSpPr txBox="1"/>
            <p:nvPr/>
          </p:nvSpPr>
          <p:spPr>
            <a:xfrm>
              <a:off x="-87560" y="1599183"/>
              <a:ext cx="1066837" cy="461665"/>
            </a:xfrm>
            <a:prstGeom prst="rect">
              <a:avLst/>
            </a:prstGeom>
            <a:noFill/>
          </p:spPr>
          <p:txBody>
            <a:bodyPr wrap="square" rtlCol="0">
              <a:spAutoFit/>
            </a:bodyPr>
            <a:lstStyle/>
            <a:p>
              <a:r>
                <a:rPr lang="en-US" sz="2400" b="1" dirty="0" smtClean="0">
                  <a:solidFill>
                    <a:srgbClr val="D77AA9"/>
                  </a:solidFill>
                  <a:latin typeface="Avenir Medium"/>
                  <a:cs typeface="Avenir Medium"/>
                </a:rPr>
                <a:t>Time:</a:t>
              </a:r>
              <a:endParaRPr lang="en-US" sz="2400" dirty="0">
                <a:solidFill>
                  <a:schemeClr val="tx1">
                    <a:lumMod val="65000"/>
                    <a:lumOff val="35000"/>
                  </a:schemeClr>
                </a:solidFill>
                <a:latin typeface="Avenir Medium"/>
                <a:cs typeface="Avenir Medium"/>
              </a:endParaRPr>
            </a:p>
          </p:txBody>
        </p:sp>
        <p:sp>
          <p:nvSpPr>
            <p:cNvPr id="17" name="TextBox 16"/>
            <p:cNvSpPr txBox="1"/>
            <p:nvPr/>
          </p:nvSpPr>
          <p:spPr>
            <a:xfrm>
              <a:off x="-87559" y="1124745"/>
              <a:ext cx="1219242" cy="461665"/>
            </a:xfrm>
            <a:prstGeom prst="rect">
              <a:avLst/>
            </a:prstGeom>
            <a:noFill/>
          </p:spPr>
          <p:txBody>
            <a:bodyPr wrap="square" rtlCol="0">
              <a:spAutoFit/>
            </a:bodyPr>
            <a:lstStyle/>
            <a:p>
              <a:r>
                <a:rPr lang="en-US" sz="2400" b="1" dirty="0" smtClean="0">
                  <a:solidFill>
                    <a:srgbClr val="D77AA9"/>
                  </a:solidFill>
                  <a:latin typeface="Avenir Medium"/>
                  <a:cs typeface="Avenir Medium"/>
                </a:rPr>
                <a:t>Goal:</a:t>
              </a:r>
              <a:endParaRPr lang="en-US" sz="2400" dirty="0">
                <a:solidFill>
                  <a:schemeClr val="tx1">
                    <a:lumMod val="65000"/>
                    <a:lumOff val="35000"/>
                  </a:schemeClr>
                </a:solidFill>
                <a:latin typeface="Avenir Medium"/>
                <a:cs typeface="Avenir Medium"/>
              </a:endParaRPr>
            </a:p>
          </p:txBody>
        </p:sp>
        <p:sp>
          <p:nvSpPr>
            <p:cNvPr id="18" name="Rectangle 17"/>
            <p:cNvSpPr/>
            <p:nvPr/>
          </p:nvSpPr>
          <p:spPr>
            <a:xfrm>
              <a:off x="776536" y="1599182"/>
              <a:ext cx="1184909" cy="430887"/>
            </a:xfrm>
            <a:prstGeom prst="rect">
              <a:avLst/>
            </a:prstGeom>
          </p:spPr>
          <p:txBody>
            <a:bodyPr wrap="square">
              <a:spAutoFit/>
            </a:bodyPr>
            <a:lstStyle/>
            <a:p>
              <a:pPr lvl="0"/>
              <a:r>
                <a:rPr lang="en-US" sz="2200" dirty="0" smtClean="0">
                  <a:solidFill>
                    <a:srgbClr val="000000">
                      <a:lumMod val="65000"/>
                      <a:lumOff val="35000"/>
                    </a:srgbClr>
                  </a:solidFill>
                  <a:latin typeface="Avenir Medium"/>
                  <a:cs typeface="Avenir Medium"/>
                </a:rPr>
                <a:t>10 </a:t>
              </a:r>
              <a:r>
                <a:rPr lang="en-US" sz="2200" dirty="0">
                  <a:solidFill>
                    <a:srgbClr val="000000">
                      <a:lumMod val="65000"/>
                      <a:lumOff val="35000"/>
                    </a:srgbClr>
                  </a:solidFill>
                  <a:latin typeface="Avenir Medium"/>
                  <a:cs typeface="Avenir Medium"/>
                </a:rPr>
                <a:t>min</a:t>
              </a:r>
            </a:p>
          </p:txBody>
        </p:sp>
        <p:sp>
          <p:nvSpPr>
            <p:cNvPr id="19" name="Rectangle 18"/>
            <p:cNvSpPr/>
            <p:nvPr/>
          </p:nvSpPr>
          <p:spPr>
            <a:xfrm>
              <a:off x="776536" y="1124744"/>
              <a:ext cx="7848872" cy="430887"/>
            </a:xfrm>
            <a:prstGeom prst="rect">
              <a:avLst/>
            </a:prstGeom>
          </p:spPr>
          <p:txBody>
            <a:bodyPr wrap="square">
              <a:spAutoFit/>
            </a:bodyPr>
            <a:lstStyle/>
            <a:p>
              <a:pPr lvl="0"/>
              <a:r>
                <a:rPr lang="en-US" sz="2200" dirty="0" smtClean="0">
                  <a:solidFill>
                    <a:srgbClr val="000000">
                      <a:lumMod val="65000"/>
                      <a:lumOff val="35000"/>
                    </a:srgbClr>
                  </a:solidFill>
                  <a:latin typeface="Avenir Medium"/>
                  <a:cs typeface="Avenir Medium"/>
                </a:rPr>
                <a:t>To share and reflect [small and large group(s)] </a:t>
              </a:r>
              <a:endParaRPr lang="en-US" sz="2200" dirty="0">
                <a:solidFill>
                  <a:srgbClr val="000000">
                    <a:lumMod val="65000"/>
                    <a:lumOff val="35000"/>
                  </a:srgbClr>
                </a:solidFill>
                <a:latin typeface="Avenir Medium"/>
                <a:cs typeface="Avenir Medium"/>
              </a:endParaRPr>
            </a:p>
          </p:txBody>
        </p:sp>
      </p:grpSp>
      <p:pic>
        <p:nvPicPr>
          <p:cNvPr id="11" name="Picture 10" descr="Project V - What’s Your Stake.png"/>
          <p:cNvPicPr>
            <a:picLocks noChangeAspect="1"/>
          </p:cNvPicPr>
          <p:nvPr/>
        </p:nvPicPr>
        <p:blipFill>
          <a:blip r:embed="rId4"/>
          <a:stretch>
            <a:fillRect/>
          </a:stretch>
        </p:blipFill>
        <p:spPr>
          <a:xfrm>
            <a:off x="228600" y="228600"/>
            <a:ext cx="1600200" cy="1600200"/>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7693946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Rectangle 1"/>
          <p:cNvSpPr/>
          <p:nvPr/>
        </p:nvSpPr>
        <p:spPr>
          <a:xfrm>
            <a:off x="1208584" y="3789046"/>
            <a:ext cx="7488832" cy="1200329"/>
          </a:xfrm>
          <a:prstGeom prst="rect">
            <a:avLst/>
          </a:prstGeom>
        </p:spPr>
        <p:txBody>
          <a:bodyPr wrap="square">
            <a:spAutoFit/>
          </a:bodyPr>
          <a:lstStyle/>
          <a:p>
            <a:r>
              <a:rPr lang="en-US" sz="3600" dirty="0">
                <a:solidFill>
                  <a:schemeClr val="tx1">
                    <a:lumMod val="65000"/>
                    <a:lumOff val="35000"/>
                  </a:schemeClr>
                </a:solidFill>
                <a:latin typeface="Avenir Medium"/>
                <a:cs typeface="Avenir Medium"/>
              </a:rPr>
              <a:t>Can a game go beyond learning to facilitate real-world action?</a:t>
            </a:r>
          </a:p>
        </p:txBody>
      </p:sp>
      <p:pic>
        <p:nvPicPr>
          <p:cNvPr id="3" name="Picture 2" descr="civic learning games.png"/>
          <p:cNvPicPr>
            <a:picLocks noChangeAspect="1"/>
          </p:cNvPicPr>
          <p:nvPr/>
        </p:nvPicPr>
        <p:blipFill>
          <a:blip r:embed="rId2"/>
          <a:stretch>
            <a:fillRect/>
          </a:stretch>
        </p:blipFill>
        <p:spPr>
          <a:xfrm>
            <a:off x="2936776" y="1124744"/>
            <a:ext cx="4142210" cy="2160240"/>
          </a:xfrm>
          <a:prstGeom prst="rect">
            <a:avLst/>
          </a:prstGeom>
          <a:ln>
            <a:noFill/>
          </a:ln>
          <a:effectLst>
            <a:softEdge rad="112500"/>
          </a:effectLst>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2538129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Rectangle 1"/>
          <p:cNvSpPr/>
          <p:nvPr/>
        </p:nvSpPr>
        <p:spPr>
          <a:xfrm>
            <a:off x="0" y="2708956"/>
            <a:ext cx="9906000" cy="1246495"/>
          </a:xfrm>
          <a:prstGeom prst="rect">
            <a:avLst/>
          </a:prstGeom>
        </p:spPr>
        <p:txBody>
          <a:bodyPr wrap="square">
            <a:spAutoFit/>
          </a:bodyPr>
          <a:lstStyle/>
          <a:p>
            <a:pPr algn="ctr"/>
            <a:r>
              <a:rPr lang="en-US" sz="3000" dirty="0" smtClean="0">
                <a:solidFill>
                  <a:srgbClr val="000000"/>
                </a:solidFill>
                <a:latin typeface="Roboto Light"/>
                <a:ea typeface="Roboto Light"/>
                <a:cs typeface="Roboto Light"/>
              </a:rPr>
              <a:t>Here is a good spot</a:t>
            </a:r>
          </a:p>
          <a:p>
            <a:pPr algn="ctr"/>
            <a:r>
              <a:rPr lang="en-US" sz="3000" dirty="0" smtClean="0">
                <a:solidFill>
                  <a:srgbClr val="000000"/>
                </a:solidFill>
                <a:latin typeface="Roboto Light"/>
                <a:ea typeface="Roboto Light"/>
                <a:cs typeface="Roboto Light"/>
              </a:rPr>
              <a:t>for a break if you need it.</a:t>
            </a:r>
            <a:endParaRPr lang="en-US" sz="3000" dirty="0">
              <a:solidFill>
                <a:srgbClr val="000000"/>
              </a:solidFill>
              <a:latin typeface="Roboto Light"/>
              <a:ea typeface="Roboto Light"/>
              <a:cs typeface="Roboto Light"/>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099153638"/>
      </p:ext>
    </p:extLst>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extBox 2"/>
          <p:cNvSpPr txBox="1"/>
          <p:nvPr/>
        </p:nvSpPr>
        <p:spPr>
          <a:xfrm>
            <a:off x="0" y="1143000"/>
            <a:ext cx="9215648" cy="2308324"/>
          </a:xfrm>
          <a:prstGeom prst="rect">
            <a:avLst/>
          </a:prstGeom>
          <a:noFill/>
        </p:spPr>
        <p:txBody>
          <a:bodyPr wrap="square" rtlCol="0">
            <a:spAutoFit/>
          </a:bodyPr>
          <a:lstStyle/>
          <a:p>
            <a:pPr marL="1257300" lvl="2" indent="-342900" defTabSz="457200" fontAlgn="auto">
              <a:spcBef>
                <a:spcPts val="0"/>
              </a:spcBef>
              <a:spcAft>
                <a:spcPts val="0"/>
              </a:spcAft>
              <a:buFont typeface="Arial"/>
              <a:buChar char="•"/>
            </a:pPr>
            <a:r>
              <a:rPr lang="en-US" sz="2400" dirty="0" smtClean="0">
                <a:solidFill>
                  <a:schemeClr val="tx1">
                    <a:lumMod val="65000"/>
                    <a:lumOff val="35000"/>
                  </a:schemeClr>
                </a:solidFill>
                <a:latin typeface="Avenir Medium"/>
                <a:ea typeface="Roboto Light"/>
                <a:cs typeface="Avenir Medium"/>
              </a:rPr>
              <a:t>Students are split into </a:t>
            </a:r>
            <a:r>
              <a:rPr lang="en-US" sz="2400" dirty="0" smtClean="0">
                <a:solidFill>
                  <a:srgbClr val="FF0000"/>
                </a:solidFill>
                <a:latin typeface="Avenir Medium"/>
                <a:ea typeface="Roboto Light"/>
                <a:cs typeface="Avenir Medium"/>
              </a:rPr>
              <a:t>teams</a:t>
            </a:r>
            <a:r>
              <a:rPr lang="en-US" sz="2400" dirty="0" smtClean="0">
                <a:solidFill>
                  <a:schemeClr val="tx1">
                    <a:lumMod val="65000"/>
                    <a:lumOff val="35000"/>
                  </a:schemeClr>
                </a:solidFill>
                <a:latin typeface="Avenir Medium"/>
                <a:ea typeface="Roboto Light"/>
                <a:cs typeface="Avenir Medium"/>
              </a:rPr>
              <a:t>.</a:t>
            </a:r>
          </a:p>
          <a:p>
            <a:pPr marL="1257300" lvl="2" indent="-342900" defTabSz="457200" fontAlgn="auto">
              <a:spcBef>
                <a:spcPts val="0"/>
              </a:spcBef>
              <a:spcAft>
                <a:spcPts val="0"/>
              </a:spcAft>
              <a:buFont typeface="Arial"/>
              <a:buChar char="•"/>
            </a:pPr>
            <a:endParaRPr lang="en-US" sz="2400" dirty="0" smtClean="0">
              <a:solidFill>
                <a:schemeClr val="tx1">
                  <a:lumMod val="65000"/>
                  <a:lumOff val="35000"/>
                </a:schemeClr>
              </a:solidFill>
              <a:latin typeface="Avenir Medium"/>
              <a:ea typeface="Roboto Light"/>
              <a:cs typeface="Avenir Medium"/>
            </a:endParaRPr>
          </a:p>
          <a:p>
            <a:pPr marL="1257300" lvl="2" indent="-342900" defTabSz="457200" fontAlgn="auto">
              <a:spcBef>
                <a:spcPts val="0"/>
              </a:spcBef>
              <a:spcAft>
                <a:spcPts val="0"/>
              </a:spcAft>
              <a:buFont typeface="Arial"/>
              <a:buChar char="•"/>
            </a:pPr>
            <a:r>
              <a:rPr lang="en-US" sz="2400" dirty="0" smtClean="0">
                <a:solidFill>
                  <a:schemeClr val="tx1">
                    <a:lumMod val="65000"/>
                    <a:lumOff val="35000"/>
                  </a:schemeClr>
                </a:solidFill>
                <a:latin typeface="Avenir Medium"/>
                <a:ea typeface="Roboto Light"/>
                <a:cs typeface="Avenir Medium"/>
              </a:rPr>
              <a:t>Each team is assigned a </a:t>
            </a:r>
            <a:r>
              <a:rPr lang="en-US" sz="2400" dirty="0" smtClean="0">
                <a:solidFill>
                  <a:srgbClr val="FF0000"/>
                </a:solidFill>
                <a:latin typeface="Avenir Medium"/>
                <a:ea typeface="Roboto Light"/>
                <a:cs typeface="Avenir Medium"/>
              </a:rPr>
              <a:t>fixed food budget</a:t>
            </a:r>
            <a:r>
              <a:rPr lang="en-US" sz="2400" dirty="0" smtClean="0">
                <a:solidFill>
                  <a:schemeClr val="tx1">
                    <a:lumMod val="65000"/>
                    <a:lumOff val="35000"/>
                  </a:schemeClr>
                </a:solidFill>
                <a:latin typeface="Avenir Medium"/>
                <a:ea typeface="Roboto Light"/>
                <a:cs typeface="Avenir Medium"/>
              </a:rPr>
              <a:t>.</a:t>
            </a:r>
          </a:p>
          <a:p>
            <a:pPr marL="1257300" lvl="2" indent="-342900" defTabSz="457200" fontAlgn="auto">
              <a:spcBef>
                <a:spcPts val="0"/>
              </a:spcBef>
              <a:spcAft>
                <a:spcPts val="0"/>
              </a:spcAft>
              <a:buFont typeface="Arial"/>
              <a:buChar char="•"/>
            </a:pPr>
            <a:endParaRPr lang="en-US" sz="2400" dirty="0" smtClean="0">
              <a:solidFill>
                <a:schemeClr val="tx1">
                  <a:lumMod val="65000"/>
                  <a:lumOff val="35000"/>
                </a:schemeClr>
              </a:solidFill>
              <a:latin typeface="Avenir Medium"/>
              <a:ea typeface="Roboto Light"/>
              <a:cs typeface="Avenir Medium"/>
            </a:endParaRPr>
          </a:p>
          <a:p>
            <a:pPr marL="1257300" lvl="2" indent="-342900" defTabSz="457200" fontAlgn="auto">
              <a:spcBef>
                <a:spcPts val="0"/>
              </a:spcBef>
              <a:spcAft>
                <a:spcPts val="0"/>
              </a:spcAft>
              <a:buFont typeface="Arial"/>
              <a:buChar char="•"/>
            </a:pPr>
            <a:r>
              <a:rPr lang="en-US" sz="2400" dirty="0" smtClean="0">
                <a:solidFill>
                  <a:schemeClr val="tx1">
                    <a:lumMod val="65000"/>
                    <a:lumOff val="35000"/>
                  </a:schemeClr>
                </a:solidFill>
                <a:latin typeface="Avenir Medium"/>
                <a:ea typeface="Roboto Light"/>
                <a:cs typeface="Avenir Medium"/>
              </a:rPr>
              <a:t>Teams get points for bringing in the </a:t>
            </a:r>
            <a:r>
              <a:rPr lang="en-US" sz="2400" dirty="0" smtClean="0">
                <a:solidFill>
                  <a:srgbClr val="FF0000"/>
                </a:solidFill>
                <a:latin typeface="Avenir Medium"/>
                <a:ea typeface="Roboto Light"/>
                <a:cs typeface="Avenir Medium"/>
              </a:rPr>
              <a:t>most nutritious canned food within their budget</a:t>
            </a:r>
            <a:r>
              <a:rPr lang="en-US" sz="2400" dirty="0" smtClean="0">
                <a:solidFill>
                  <a:schemeClr val="tx1">
                    <a:lumMod val="65000"/>
                    <a:lumOff val="35000"/>
                  </a:schemeClr>
                </a:solidFill>
                <a:latin typeface="Avenir Medium"/>
                <a:ea typeface="Roboto Light"/>
                <a:cs typeface="Avenir Medium"/>
              </a:rPr>
              <a:t>.</a:t>
            </a:r>
          </a:p>
        </p:txBody>
      </p:sp>
      <p:pic>
        <p:nvPicPr>
          <p:cNvPr id="5" name="Picture 4" descr="Screen Shot 2014-05-21 at 11.48.41 AM.png"/>
          <p:cNvPicPr>
            <a:picLocks noChangeAspect="1"/>
          </p:cNvPicPr>
          <p:nvPr/>
        </p:nvPicPr>
        <p:blipFill>
          <a:blip r:embed="rId3"/>
          <a:stretch>
            <a:fillRect/>
          </a:stretch>
        </p:blipFill>
        <p:spPr>
          <a:xfrm>
            <a:off x="2720756" y="3804212"/>
            <a:ext cx="1452161" cy="1785035"/>
          </a:xfrm>
          <a:prstGeom prst="rect">
            <a:avLst/>
          </a:prstGeom>
        </p:spPr>
      </p:pic>
      <p:pic>
        <p:nvPicPr>
          <p:cNvPr id="6" name="Picture 5" descr="Screen Shot 2014-05-21 at 11.49.13 AM.png"/>
          <p:cNvPicPr>
            <a:picLocks noChangeAspect="1"/>
          </p:cNvPicPr>
          <p:nvPr/>
        </p:nvPicPr>
        <p:blipFill>
          <a:blip r:embed="rId4"/>
          <a:stretch>
            <a:fillRect/>
          </a:stretch>
        </p:blipFill>
        <p:spPr>
          <a:xfrm>
            <a:off x="5889106" y="3755149"/>
            <a:ext cx="1014113" cy="1778373"/>
          </a:xfrm>
          <a:prstGeom prst="rect">
            <a:avLst/>
          </a:prstGeom>
        </p:spPr>
      </p:pic>
      <p:sp>
        <p:nvSpPr>
          <p:cNvPr id="7" name="TextBox 6"/>
          <p:cNvSpPr txBox="1"/>
          <p:nvPr/>
        </p:nvSpPr>
        <p:spPr>
          <a:xfrm>
            <a:off x="4483061" y="4475229"/>
            <a:ext cx="1016000" cy="461665"/>
          </a:xfrm>
          <a:prstGeom prst="rect">
            <a:avLst/>
          </a:prstGeom>
          <a:noFill/>
        </p:spPr>
        <p:txBody>
          <a:bodyPr wrap="square" rtlCol="0">
            <a:spAutoFit/>
          </a:bodyPr>
          <a:lstStyle/>
          <a:p>
            <a:pPr algn="ctr" defTabSz="457200" fontAlgn="auto">
              <a:spcBef>
                <a:spcPts val="0"/>
              </a:spcBef>
              <a:spcAft>
                <a:spcPts val="0"/>
              </a:spcAft>
            </a:pPr>
            <a:r>
              <a:rPr lang="en-US" sz="2400" b="1" dirty="0">
                <a:solidFill>
                  <a:prstClr val="black"/>
                </a:solidFill>
                <a:latin typeface="Roboto Light"/>
                <a:ea typeface="Roboto Light"/>
                <a:cs typeface="Roboto Light"/>
              </a:rPr>
              <a:t>v</a:t>
            </a:r>
            <a:r>
              <a:rPr lang="en-US" sz="2400" b="1" dirty="0" smtClean="0">
                <a:solidFill>
                  <a:prstClr val="black"/>
                </a:solidFill>
                <a:latin typeface="Roboto Light"/>
                <a:ea typeface="Roboto Light"/>
                <a:cs typeface="Roboto Light"/>
              </a:rPr>
              <a:t>s.</a:t>
            </a:r>
            <a:endParaRPr lang="en-US" sz="2400" b="1" dirty="0">
              <a:solidFill>
                <a:prstClr val="black"/>
              </a:solidFill>
              <a:latin typeface="Roboto Light"/>
              <a:ea typeface="Roboto Light"/>
              <a:cs typeface="Roboto Light"/>
            </a:endParaRPr>
          </a:p>
        </p:txBody>
      </p:sp>
      <p:pic>
        <p:nvPicPr>
          <p:cNvPr id="9" name="Picture 8" descr="resizedlogo.jpg"/>
          <p:cNvPicPr>
            <a:picLocks noChangeAspect="1"/>
          </p:cNvPicPr>
          <p:nvPr/>
        </p:nvPicPr>
        <p:blipFill>
          <a:blip r:embed="rId5">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905003" y="5984210"/>
            <a:ext cx="2216224" cy="517673"/>
          </a:xfrm>
          <a:prstGeom prst="rect">
            <a:avLst/>
          </a:prstGeom>
        </p:spPr>
      </p:pic>
      <p:sp>
        <p:nvSpPr>
          <p:cNvPr id="2" name="Rectangle 1"/>
          <p:cNvSpPr/>
          <p:nvPr/>
        </p:nvSpPr>
        <p:spPr>
          <a:xfrm>
            <a:off x="228603" y="381006"/>
            <a:ext cx="4420493" cy="615553"/>
          </a:xfrm>
          <a:prstGeom prst="rect">
            <a:avLst/>
          </a:prstGeom>
        </p:spPr>
        <p:txBody>
          <a:bodyPr wrap="square">
            <a:spAutoFit/>
          </a:bodyPr>
          <a:lstStyle/>
          <a:p>
            <a:pPr lvl="1" defTabSz="457200" fontAlgn="auto">
              <a:spcBef>
                <a:spcPts val="0"/>
              </a:spcBef>
              <a:spcAft>
                <a:spcPts val="0"/>
              </a:spcAft>
            </a:pPr>
            <a:r>
              <a:rPr lang="en-US" sz="3400" dirty="0" smtClean="0">
                <a:solidFill>
                  <a:schemeClr val="tx2"/>
                </a:solidFill>
                <a:latin typeface="Roboto Light"/>
                <a:ea typeface="Roboto Light"/>
                <a:cs typeface="Roboto Light"/>
              </a:rPr>
              <a:t>Can War Game</a:t>
            </a:r>
            <a:endParaRPr lang="en-US" sz="3400" dirty="0">
              <a:solidFill>
                <a:schemeClr val="tx2"/>
              </a:solidFill>
              <a:latin typeface="Roboto Light"/>
              <a:ea typeface="Roboto Light"/>
              <a:cs typeface="Roboto Light"/>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760249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9" name="Picture 8" descr="resizedlogo.jpg"/>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905003" y="5984210"/>
            <a:ext cx="2216224" cy="517673"/>
          </a:xfrm>
          <a:prstGeom prst="rect">
            <a:avLst/>
          </a:prstGeom>
        </p:spPr>
      </p:pic>
      <p:pic>
        <p:nvPicPr>
          <p:cNvPr id="8" name="Picture 7" descr="Screen Shot 2014-05-21 at 11.48.41 AM.png"/>
          <p:cNvPicPr>
            <a:picLocks noChangeAspect="1"/>
          </p:cNvPicPr>
          <p:nvPr/>
        </p:nvPicPr>
        <p:blipFill>
          <a:blip r:embed="rId4"/>
          <a:stretch>
            <a:fillRect/>
          </a:stretch>
        </p:blipFill>
        <p:spPr>
          <a:xfrm>
            <a:off x="2720756" y="3789047"/>
            <a:ext cx="1452161" cy="1785035"/>
          </a:xfrm>
          <a:prstGeom prst="rect">
            <a:avLst/>
          </a:prstGeom>
        </p:spPr>
      </p:pic>
      <p:pic>
        <p:nvPicPr>
          <p:cNvPr id="10" name="Picture 9" descr="Screen Shot 2014-05-21 at 11.49.13 AM.png"/>
          <p:cNvPicPr>
            <a:picLocks noChangeAspect="1"/>
          </p:cNvPicPr>
          <p:nvPr/>
        </p:nvPicPr>
        <p:blipFill>
          <a:blip r:embed="rId5"/>
          <a:stretch>
            <a:fillRect/>
          </a:stretch>
        </p:blipFill>
        <p:spPr>
          <a:xfrm>
            <a:off x="5889106" y="3739984"/>
            <a:ext cx="1014113" cy="1778373"/>
          </a:xfrm>
          <a:prstGeom prst="rect">
            <a:avLst/>
          </a:prstGeom>
        </p:spPr>
      </p:pic>
      <p:sp>
        <p:nvSpPr>
          <p:cNvPr id="11" name="TextBox 10"/>
          <p:cNvSpPr txBox="1"/>
          <p:nvPr/>
        </p:nvSpPr>
        <p:spPr>
          <a:xfrm>
            <a:off x="4483061" y="4460064"/>
            <a:ext cx="1016000" cy="461665"/>
          </a:xfrm>
          <a:prstGeom prst="rect">
            <a:avLst/>
          </a:prstGeom>
          <a:noFill/>
        </p:spPr>
        <p:txBody>
          <a:bodyPr wrap="square" rtlCol="0">
            <a:spAutoFit/>
          </a:bodyPr>
          <a:lstStyle/>
          <a:p>
            <a:pPr algn="ctr" defTabSz="457200" fontAlgn="auto">
              <a:spcBef>
                <a:spcPts val="0"/>
              </a:spcBef>
              <a:spcAft>
                <a:spcPts val="0"/>
              </a:spcAft>
            </a:pPr>
            <a:r>
              <a:rPr lang="en-US" sz="2400" b="1" dirty="0">
                <a:solidFill>
                  <a:prstClr val="black"/>
                </a:solidFill>
                <a:latin typeface="Roboto Light"/>
                <a:ea typeface="Roboto Light"/>
                <a:cs typeface="Roboto Light"/>
              </a:rPr>
              <a:t>v</a:t>
            </a:r>
            <a:r>
              <a:rPr lang="en-US" sz="2400" b="1" dirty="0" smtClean="0">
                <a:solidFill>
                  <a:prstClr val="black"/>
                </a:solidFill>
                <a:latin typeface="Roboto Light"/>
                <a:ea typeface="Roboto Light"/>
                <a:cs typeface="Roboto Light"/>
              </a:rPr>
              <a:t>s.</a:t>
            </a:r>
            <a:endParaRPr lang="en-US" sz="2400" b="1" dirty="0">
              <a:solidFill>
                <a:prstClr val="black"/>
              </a:solidFill>
              <a:latin typeface="Roboto Light"/>
              <a:ea typeface="Roboto Light"/>
              <a:cs typeface="Roboto Light"/>
            </a:endParaRPr>
          </a:p>
        </p:txBody>
      </p:sp>
      <p:sp>
        <p:nvSpPr>
          <p:cNvPr id="12" name="Rectangle 11"/>
          <p:cNvSpPr/>
          <p:nvPr/>
        </p:nvSpPr>
        <p:spPr>
          <a:xfrm>
            <a:off x="228603" y="381006"/>
            <a:ext cx="4420493" cy="615553"/>
          </a:xfrm>
          <a:prstGeom prst="rect">
            <a:avLst/>
          </a:prstGeom>
        </p:spPr>
        <p:txBody>
          <a:bodyPr wrap="square">
            <a:spAutoFit/>
          </a:bodyPr>
          <a:lstStyle/>
          <a:p>
            <a:pPr lvl="1" defTabSz="457200" fontAlgn="auto">
              <a:spcBef>
                <a:spcPts val="0"/>
              </a:spcBef>
              <a:spcAft>
                <a:spcPts val="0"/>
              </a:spcAft>
            </a:pPr>
            <a:r>
              <a:rPr lang="en-US" sz="3400" dirty="0" smtClean="0">
                <a:solidFill>
                  <a:schemeClr val="tx2"/>
                </a:solidFill>
                <a:latin typeface="Roboto Light"/>
                <a:ea typeface="Roboto Light"/>
                <a:cs typeface="Roboto Light"/>
              </a:rPr>
              <a:t>Can War Game</a:t>
            </a:r>
            <a:endParaRPr lang="en-US" sz="3400" dirty="0">
              <a:solidFill>
                <a:schemeClr val="tx2"/>
              </a:solidFill>
              <a:latin typeface="Roboto Light"/>
              <a:ea typeface="Roboto Light"/>
              <a:cs typeface="Roboto Light"/>
            </a:endParaRPr>
          </a:p>
        </p:txBody>
      </p:sp>
      <p:sp>
        <p:nvSpPr>
          <p:cNvPr id="13" name="Rectangle 12"/>
          <p:cNvSpPr/>
          <p:nvPr/>
        </p:nvSpPr>
        <p:spPr>
          <a:xfrm>
            <a:off x="914401" y="1143000"/>
            <a:ext cx="8658962" cy="1938992"/>
          </a:xfrm>
          <a:prstGeom prst="rect">
            <a:avLst/>
          </a:prstGeom>
        </p:spPr>
        <p:txBody>
          <a:bodyPr wrap="square">
            <a:spAutoFit/>
          </a:bodyPr>
          <a:lstStyle/>
          <a:p>
            <a:pPr marL="342900" indent="-342900">
              <a:buFont typeface="Wingdings" charset="2"/>
              <a:buChar char="ü"/>
            </a:pPr>
            <a:r>
              <a:rPr lang="en-US" sz="2400" dirty="0" smtClean="0">
                <a:solidFill>
                  <a:srgbClr val="595959"/>
                </a:solidFill>
                <a:latin typeface="Avenir Medium"/>
                <a:cs typeface="Avenir Medium"/>
              </a:rPr>
              <a:t>Real-world actions: </a:t>
            </a:r>
            <a:r>
              <a:rPr lang="en-US" sz="2400" dirty="0">
                <a:solidFill>
                  <a:srgbClr val="595959"/>
                </a:solidFill>
                <a:latin typeface="Avenir Medium"/>
                <a:cs typeface="Avenir Medium"/>
              </a:rPr>
              <a:t>Can </a:t>
            </a:r>
            <a:r>
              <a:rPr lang="en-US" sz="2400" dirty="0" smtClean="0">
                <a:solidFill>
                  <a:srgbClr val="595959"/>
                </a:solidFill>
                <a:latin typeface="Avenir Medium"/>
                <a:cs typeface="Avenir Medium"/>
              </a:rPr>
              <a:t>drive</a:t>
            </a:r>
          </a:p>
          <a:p>
            <a:pPr marL="342900" indent="-342900">
              <a:buFont typeface="Wingdings" charset="2"/>
              <a:buChar char="ü"/>
            </a:pPr>
            <a:r>
              <a:rPr lang="en-US" sz="2400" dirty="0" smtClean="0">
                <a:solidFill>
                  <a:srgbClr val="595959"/>
                </a:solidFill>
                <a:latin typeface="Avenir Medium"/>
                <a:cs typeface="Avenir Medium"/>
              </a:rPr>
              <a:t>Core </a:t>
            </a:r>
            <a:r>
              <a:rPr lang="en-US" sz="2400" dirty="0">
                <a:solidFill>
                  <a:srgbClr val="595959"/>
                </a:solidFill>
                <a:latin typeface="Avenir Medium"/>
                <a:cs typeface="Avenir Medium"/>
              </a:rPr>
              <a:t>learning activities: Analyze nutritional info, budget for cost versus </a:t>
            </a:r>
            <a:r>
              <a:rPr lang="en-US" sz="2400" dirty="0" smtClean="0">
                <a:solidFill>
                  <a:srgbClr val="595959"/>
                </a:solidFill>
                <a:latin typeface="Avenir Medium"/>
                <a:cs typeface="Avenir Medium"/>
              </a:rPr>
              <a:t>health</a:t>
            </a:r>
          </a:p>
          <a:p>
            <a:pPr marL="342900" indent="-342900">
              <a:buFont typeface="Wingdings" charset="2"/>
              <a:buChar char="ü"/>
            </a:pPr>
            <a:r>
              <a:rPr lang="en-US" sz="2400" dirty="0" smtClean="0">
                <a:solidFill>
                  <a:srgbClr val="595959"/>
                </a:solidFill>
                <a:latin typeface="Avenir Medium"/>
                <a:cs typeface="Avenir Medium"/>
              </a:rPr>
              <a:t>Values: charity, nutrition, frugality</a:t>
            </a:r>
            <a:endParaRPr lang="en-US" sz="2400" dirty="0">
              <a:solidFill>
                <a:srgbClr val="595959"/>
              </a:solidFill>
              <a:latin typeface="Avenir Medium"/>
              <a:cs typeface="Avenir Medium"/>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7602496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Box 1"/>
          <p:cNvSpPr txBox="1"/>
          <p:nvPr/>
        </p:nvSpPr>
        <p:spPr>
          <a:xfrm>
            <a:off x="381000" y="457200"/>
            <a:ext cx="5105400" cy="584776"/>
          </a:xfrm>
          <a:prstGeom prst="rect">
            <a:avLst/>
          </a:prstGeom>
          <a:noFill/>
        </p:spPr>
        <p:txBody>
          <a:bodyPr wrap="square" rtlCol="0">
            <a:spAutoFit/>
          </a:bodyPr>
          <a:lstStyle/>
          <a:p>
            <a:r>
              <a:rPr lang="en-US" sz="3200" dirty="0" smtClean="0">
                <a:solidFill>
                  <a:srgbClr val="F16623"/>
                </a:solidFill>
                <a:latin typeface="Avenir Medium"/>
                <a:cs typeface="Avenir Medium"/>
              </a:rPr>
              <a:t>How Well Can You Spell?</a:t>
            </a:r>
            <a:endParaRPr lang="en-US" sz="3200" dirty="0">
              <a:solidFill>
                <a:srgbClr val="F16623"/>
              </a:solidFill>
              <a:latin typeface="Avenir Medium"/>
              <a:cs typeface="Avenir Medium"/>
            </a:endParaRPr>
          </a:p>
        </p:txBody>
      </p:sp>
      <p:sp>
        <p:nvSpPr>
          <p:cNvPr id="4" name="TextBox 3"/>
          <p:cNvSpPr txBox="1"/>
          <p:nvPr/>
        </p:nvSpPr>
        <p:spPr>
          <a:xfrm>
            <a:off x="0" y="1143006"/>
            <a:ext cx="9906000" cy="4524315"/>
          </a:xfrm>
          <a:prstGeom prst="rect">
            <a:avLst/>
          </a:prstGeom>
          <a:noFill/>
        </p:spPr>
        <p:txBody>
          <a:bodyPr wrap="square" rtlCol="0">
            <a:spAutoFit/>
          </a:bodyPr>
          <a:lstStyle/>
          <a:p>
            <a:pPr marL="800100" lvl="1" indent="-342900" defTabSz="457200" fontAlgn="auto">
              <a:spcBef>
                <a:spcPts val="0"/>
              </a:spcBef>
              <a:spcAft>
                <a:spcPts val="0"/>
              </a:spcAft>
              <a:buFont typeface="Arial"/>
              <a:buChar char="•"/>
            </a:pPr>
            <a:r>
              <a:rPr lang="en-US" sz="2400" dirty="0" smtClean="0">
                <a:solidFill>
                  <a:schemeClr val="accent4">
                    <a:lumMod val="65000"/>
                    <a:lumOff val="35000"/>
                  </a:schemeClr>
                </a:solidFill>
                <a:latin typeface="Avenir Medium"/>
                <a:ea typeface="Roboto Light"/>
                <a:cs typeface="Avenir Medium"/>
              </a:rPr>
              <a:t>Students are split into pairs.</a:t>
            </a:r>
          </a:p>
          <a:p>
            <a:pPr marL="800100" lvl="1" indent="-342900" defTabSz="457200" fontAlgn="auto">
              <a:spcBef>
                <a:spcPts val="0"/>
              </a:spcBef>
              <a:spcAft>
                <a:spcPts val="0"/>
              </a:spcAft>
              <a:buFont typeface="Arial"/>
              <a:buChar char="•"/>
            </a:pPr>
            <a:endParaRPr lang="en-US" sz="2400" dirty="0" smtClean="0">
              <a:solidFill>
                <a:schemeClr val="accent4">
                  <a:lumMod val="65000"/>
                  <a:lumOff val="35000"/>
                </a:schemeClr>
              </a:solidFill>
              <a:latin typeface="Avenir Medium"/>
              <a:ea typeface="Roboto Light"/>
              <a:cs typeface="Avenir Medium"/>
            </a:endParaRPr>
          </a:p>
          <a:p>
            <a:pPr marL="800100" lvl="1" indent="-342900" defTabSz="457200" fontAlgn="auto">
              <a:spcBef>
                <a:spcPts val="0"/>
              </a:spcBef>
              <a:spcAft>
                <a:spcPts val="0"/>
              </a:spcAft>
              <a:buFont typeface="Arial"/>
              <a:buChar char="•"/>
            </a:pPr>
            <a:r>
              <a:rPr lang="en-US" sz="2400" dirty="0" smtClean="0">
                <a:solidFill>
                  <a:schemeClr val="accent4">
                    <a:lumMod val="65000"/>
                    <a:lumOff val="35000"/>
                  </a:schemeClr>
                </a:solidFill>
                <a:latin typeface="Avenir Medium"/>
                <a:ea typeface="Roboto Light"/>
                <a:cs typeface="Avenir Medium"/>
              </a:rPr>
              <a:t>Each pair rolls the die. The number rolled determines the number of letters in the word that the pair has to spell. (With older students, use more dice for longer words.)</a:t>
            </a:r>
          </a:p>
          <a:p>
            <a:pPr marL="800100" lvl="1" indent="-342900" defTabSz="457200" fontAlgn="auto">
              <a:spcBef>
                <a:spcPts val="0"/>
              </a:spcBef>
              <a:spcAft>
                <a:spcPts val="0"/>
              </a:spcAft>
              <a:buFont typeface="Arial"/>
              <a:buChar char="•"/>
            </a:pPr>
            <a:endParaRPr lang="en-US" sz="2400" dirty="0" smtClean="0">
              <a:solidFill>
                <a:schemeClr val="accent4">
                  <a:lumMod val="65000"/>
                  <a:lumOff val="35000"/>
                </a:schemeClr>
              </a:solidFill>
              <a:latin typeface="Avenir Medium"/>
              <a:ea typeface="Roboto Light"/>
              <a:cs typeface="Avenir Medium"/>
            </a:endParaRPr>
          </a:p>
          <a:p>
            <a:pPr marL="800100" lvl="1" indent="-342900" defTabSz="457200" fontAlgn="auto">
              <a:spcBef>
                <a:spcPts val="0"/>
              </a:spcBef>
              <a:spcAft>
                <a:spcPts val="0"/>
              </a:spcAft>
              <a:buFont typeface="Arial"/>
              <a:buChar char="•"/>
            </a:pPr>
            <a:r>
              <a:rPr lang="en-US" sz="2400" dirty="0" smtClean="0">
                <a:solidFill>
                  <a:schemeClr val="accent4">
                    <a:lumMod val="65000"/>
                    <a:lumOff val="35000"/>
                  </a:schemeClr>
                </a:solidFill>
                <a:latin typeface="Avenir Medium"/>
                <a:ea typeface="Roboto Light"/>
                <a:cs typeface="Avenir Medium"/>
              </a:rPr>
              <a:t>Partner A writes a letter, then partner B writes a letter. This continues until a word of the specified length is spelled. (No other type of communication is allowed!)</a:t>
            </a:r>
          </a:p>
          <a:p>
            <a:pPr marL="800100" lvl="1" indent="-342900" defTabSz="457200" fontAlgn="auto">
              <a:spcBef>
                <a:spcPts val="0"/>
              </a:spcBef>
              <a:spcAft>
                <a:spcPts val="0"/>
              </a:spcAft>
              <a:buFont typeface="Arial"/>
              <a:buChar char="•"/>
            </a:pPr>
            <a:endParaRPr lang="en-US" sz="2400" dirty="0" smtClean="0">
              <a:solidFill>
                <a:schemeClr val="accent4">
                  <a:lumMod val="65000"/>
                  <a:lumOff val="35000"/>
                </a:schemeClr>
              </a:solidFill>
              <a:latin typeface="Avenir Medium"/>
              <a:ea typeface="Roboto Light"/>
              <a:cs typeface="Avenir Medium"/>
            </a:endParaRPr>
          </a:p>
          <a:p>
            <a:pPr marL="800100" lvl="1" indent="-342900" defTabSz="457200" fontAlgn="auto">
              <a:spcBef>
                <a:spcPts val="0"/>
              </a:spcBef>
              <a:spcAft>
                <a:spcPts val="0"/>
              </a:spcAft>
              <a:buFont typeface="Arial"/>
              <a:buChar char="•"/>
            </a:pPr>
            <a:r>
              <a:rPr lang="en-US" sz="2400" dirty="0" smtClean="0">
                <a:solidFill>
                  <a:schemeClr val="accent4">
                    <a:lumMod val="65000"/>
                    <a:lumOff val="35000"/>
                  </a:schemeClr>
                </a:solidFill>
                <a:latin typeface="Avenir Medium"/>
                <a:ea typeface="Roboto Light"/>
                <a:cs typeface="Avenir Medium"/>
              </a:rPr>
              <a:t>Different pairs compete at the same time to see which pair is fastest. The first pair to win five rounds is the winner.</a:t>
            </a:r>
          </a:p>
        </p:txBody>
      </p:sp>
      <p:pic>
        <p:nvPicPr>
          <p:cNvPr id="6" name="Picture 5" descr="photo (12).JPG"/>
          <p:cNvPicPr>
            <a:picLocks noChangeAspect="1"/>
          </p:cNvPicPr>
          <p:nvPr/>
        </p:nvPicPr>
        <p:blipFill>
          <a:blip r:embed="rId2"/>
          <a:srcRect l="10198" r="8215" b="27636"/>
          <a:stretch>
            <a:fillRect/>
          </a:stretch>
        </p:blipFill>
        <p:spPr>
          <a:xfrm>
            <a:off x="8382000" y="304800"/>
            <a:ext cx="1295400" cy="1538288"/>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Box 1"/>
          <p:cNvSpPr txBox="1"/>
          <p:nvPr/>
        </p:nvSpPr>
        <p:spPr>
          <a:xfrm>
            <a:off x="2057400" y="1752600"/>
            <a:ext cx="6096000" cy="2308324"/>
          </a:xfrm>
          <a:prstGeom prst="rect">
            <a:avLst/>
          </a:prstGeom>
          <a:noFill/>
        </p:spPr>
        <p:txBody>
          <a:bodyPr wrap="square" rtlCol="0">
            <a:spAutoFit/>
          </a:bodyPr>
          <a:lstStyle/>
          <a:p>
            <a:pPr marL="342900" indent="-342900">
              <a:buFont typeface="Wingdings" charset="2"/>
              <a:buChar char="ü"/>
            </a:pPr>
            <a:r>
              <a:rPr lang="en-US" sz="2400" dirty="0" smtClean="0">
                <a:solidFill>
                  <a:srgbClr val="595959"/>
                </a:solidFill>
                <a:latin typeface="Avenir Medium"/>
                <a:cs typeface="Avenir Medium"/>
              </a:rPr>
              <a:t>Real-world actions: Being silent, spelling a word together</a:t>
            </a:r>
          </a:p>
          <a:p>
            <a:pPr marL="342900" indent="-342900">
              <a:buFont typeface="Wingdings" charset="2"/>
              <a:buChar char="ü"/>
            </a:pPr>
            <a:r>
              <a:rPr lang="en-US" sz="2400" dirty="0" smtClean="0">
                <a:solidFill>
                  <a:srgbClr val="595959"/>
                </a:solidFill>
                <a:latin typeface="Avenir Medium"/>
                <a:cs typeface="Avenir Medium"/>
              </a:rPr>
              <a:t>Core learning activities: Spelling, real-time problem-solving</a:t>
            </a:r>
          </a:p>
          <a:p>
            <a:pPr marL="342900" indent="-342900">
              <a:buFont typeface="Wingdings" charset="2"/>
              <a:buChar char="ü"/>
            </a:pPr>
            <a:r>
              <a:rPr lang="en-US" sz="2400" dirty="0" smtClean="0">
                <a:solidFill>
                  <a:srgbClr val="595959"/>
                </a:solidFill>
                <a:latin typeface="Avenir Medium"/>
                <a:cs typeface="Avenir Medium"/>
              </a:rPr>
              <a:t>Values: Collaboration</a:t>
            </a:r>
          </a:p>
        </p:txBody>
      </p:sp>
      <p:sp>
        <p:nvSpPr>
          <p:cNvPr id="3" name="TextBox 2"/>
          <p:cNvSpPr txBox="1"/>
          <p:nvPr/>
        </p:nvSpPr>
        <p:spPr>
          <a:xfrm>
            <a:off x="381000" y="457200"/>
            <a:ext cx="5105400" cy="584776"/>
          </a:xfrm>
          <a:prstGeom prst="rect">
            <a:avLst/>
          </a:prstGeom>
          <a:noFill/>
        </p:spPr>
        <p:txBody>
          <a:bodyPr wrap="square" rtlCol="0">
            <a:spAutoFit/>
          </a:bodyPr>
          <a:lstStyle/>
          <a:p>
            <a:r>
              <a:rPr lang="en-US" sz="3200" dirty="0" smtClean="0">
                <a:solidFill>
                  <a:srgbClr val="F16623"/>
                </a:solidFill>
                <a:latin typeface="Avenir Medium"/>
                <a:cs typeface="Avenir Medium"/>
              </a:rPr>
              <a:t>How Well Can You Spell?</a:t>
            </a:r>
            <a:endParaRPr lang="en-US" sz="3200" dirty="0">
              <a:solidFill>
                <a:srgbClr val="F16623"/>
              </a:solidFill>
              <a:latin typeface="Avenir Medium"/>
              <a:cs typeface="Avenir Medium"/>
            </a:endParaRPr>
          </a:p>
        </p:txBody>
      </p:sp>
      <p:pic>
        <p:nvPicPr>
          <p:cNvPr id="10" name="Picture 9" descr="photo (12).JPG"/>
          <p:cNvPicPr>
            <a:picLocks noChangeAspect="1"/>
          </p:cNvPicPr>
          <p:nvPr/>
        </p:nvPicPr>
        <p:blipFill>
          <a:blip r:embed="rId2"/>
          <a:srcRect l="10198" r="8215" b="27636"/>
          <a:stretch>
            <a:fillRect/>
          </a:stretch>
        </p:blipFill>
        <p:spPr>
          <a:xfrm>
            <a:off x="8382000" y="304800"/>
            <a:ext cx="1295400" cy="1538288"/>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Box 1"/>
          <p:cNvSpPr txBox="1"/>
          <p:nvPr/>
        </p:nvSpPr>
        <p:spPr>
          <a:xfrm>
            <a:off x="1447800" y="2895600"/>
            <a:ext cx="7848601" cy="2308324"/>
          </a:xfrm>
          <a:prstGeom prst="rect">
            <a:avLst/>
          </a:prstGeom>
          <a:noFill/>
        </p:spPr>
        <p:txBody>
          <a:bodyPr wrap="square" rtlCol="0">
            <a:spAutoFit/>
          </a:bodyPr>
          <a:lstStyle/>
          <a:p>
            <a:pPr marL="457200" indent="-457200">
              <a:buFont typeface="+mj-lt"/>
              <a:buAutoNum type="arabicPeriod"/>
            </a:pPr>
            <a:r>
              <a:rPr lang="en-US" sz="2400" dirty="0" smtClean="0">
                <a:solidFill>
                  <a:schemeClr val="accent4">
                    <a:lumMod val="65000"/>
                    <a:lumOff val="35000"/>
                  </a:schemeClr>
                </a:solidFill>
                <a:latin typeface="Avenir Medium"/>
                <a:cs typeface="Avenir Medium"/>
              </a:rPr>
              <a:t>Choose one of the four challenges from the @Stake activity. (5 min)</a:t>
            </a:r>
          </a:p>
          <a:p>
            <a:pPr marL="457200" indent="-457200">
              <a:buFont typeface="+mj-lt"/>
              <a:buAutoNum type="arabicPeriod"/>
            </a:pPr>
            <a:r>
              <a:rPr lang="en-US" sz="2400" dirty="0" smtClean="0">
                <a:solidFill>
                  <a:schemeClr val="accent4">
                    <a:lumMod val="65000"/>
                    <a:lumOff val="35000"/>
                  </a:schemeClr>
                </a:solidFill>
                <a:latin typeface="Avenir Medium"/>
                <a:cs typeface="Avenir Medium"/>
              </a:rPr>
              <a:t>Create a new game that incorporates real-world actions to address your chosen challenge. (40 min)</a:t>
            </a:r>
          </a:p>
          <a:p>
            <a:pPr marL="457200" indent="-457200">
              <a:buFont typeface="+mj-lt"/>
              <a:buAutoNum type="arabicPeriod"/>
            </a:pPr>
            <a:r>
              <a:rPr lang="en-US" sz="2400" dirty="0" smtClean="0">
                <a:solidFill>
                  <a:schemeClr val="accent4">
                    <a:lumMod val="65000"/>
                    <a:lumOff val="35000"/>
                  </a:schemeClr>
                </a:solidFill>
                <a:latin typeface="Avenir Medium"/>
                <a:cs typeface="Avenir Medium"/>
              </a:rPr>
              <a:t>Pitch your game to the other groups. (15 min)</a:t>
            </a:r>
            <a:endParaRPr lang="en-US" sz="2400" dirty="0">
              <a:solidFill>
                <a:schemeClr val="accent4">
                  <a:lumMod val="65000"/>
                  <a:lumOff val="35000"/>
                </a:schemeClr>
              </a:solidFill>
              <a:latin typeface="Avenir Medium"/>
              <a:cs typeface="Avenir Medium"/>
            </a:endParaRPr>
          </a:p>
        </p:txBody>
      </p:sp>
      <p:grpSp>
        <p:nvGrpSpPr>
          <p:cNvPr id="3" name="Group 2"/>
          <p:cNvGrpSpPr/>
          <p:nvPr/>
        </p:nvGrpSpPr>
        <p:grpSpPr>
          <a:xfrm>
            <a:off x="1121024" y="457203"/>
            <a:ext cx="8327776" cy="1109738"/>
            <a:chOff x="-159568" y="476672"/>
            <a:chExt cx="8784976" cy="1109738"/>
          </a:xfrm>
        </p:grpSpPr>
        <p:sp>
          <p:nvSpPr>
            <p:cNvPr id="4" name="TextBox 3"/>
            <p:cNvSpPr txBox="1"/>
            <p:nvPr/>
          </p:nvSpPr>
          <p:spPr>
            <a:xfrm>
              <a:off x="-159568" y="476672"/>
              <a:ext cx="7128792" cy="646331"/>
            </a:xfrm>
            <a:prstGeom prst="rect">
              <a:avLst/>
            </a:prstGeom>
            <a:noFill/>
          </p:spPr>
          <p:txBody>
            <a:bodyPr wrap="square" rtlCol="0">
              <a:spAutoFit/>
            </a:bodyPr>
            <a:lstStyle/>
            <a:p>
              <a:r>
                <a:rPr lang="en-US" sz="3600" b="1" kern="600" dirty="0" smtClean="0">
                  <a:solidFill>
                    <a:srgbClr val="D77AA9"/>
                  </a:solidFill>
                  <a:latin typeface="Avenir Medium"/>
                  <a:cs typeface="Avenir Medium"/>
                </a:rPr>
                <a:t>Challenge #4: </a:t>
              </a:r>
              <a:r>
                <a:rPr lang="en-US" sz="3600" kern="600" dirty="0" smtClean="0">
                  <a:solidFill>
                    <a:srgbClr val="595959"/>
                  </a:solidFill>
                  <a:latin typeface="Avenir Medium"/>
                  <a:cs typeface="Avenir Medium"/>
                </a:rPr>
                <a:t>Make your own!</a:t>
              </a:r>
              <a:endParaRPr lang="en-US" sz="3600" kern="600" dirty="0">
                <a:solidFill>
                  <a:srgbClr val="595959"/>
                </a:solidFill>
                <a:latin typeface="Avenir Medium"/>
                <a:cs typeface="Avenir Medium"/>
              </a:endParaRPr>
            </a:p>
          </p:txBody>
        </p:sp>
        <p:sp>
          <p:nvSpPr>
            <p:cNvPr id="6" name="TextBox 5"/>
            <p:cNvSpPr txBox="1"/>
            <p:nvPr/>
          </p:nvSpPr>
          <p:spPr>
            <a:xfrm>
              <a:off x="-87559" y="1124745"/>
              <a:ext cx="1219242" cy="461665"/>
            </a:xfrm>
            <a:prstGeom prst="rect">
              <a:avLst/>
            </a:prstGeom>
            <a:noFill/>
          </p:spPr>
          <p:txBody>
            <a:bodyPr wrap="square" rtlCol="0">
              <a:spAutoFit/>
            </a:bodyPr>
            <a:lstStyle/>
            <a:p>
              <a:r>
                <a:rPr lang="en-US" sz="2400" b="1" dirty="0" smtClean="0">
                  <a:solidFill>
                    <a:srgbClr val="D77AA9"/>
                  </a:solidFill>
                  <a:latin typeface="Avenir Medium"/>
                  <a:cs typeface="Avenir Medium"/>
                </a:rPr>
                <a:t>Goal:</a:t>
              </a:r>
              <a:endParaRPr lang="en-US" sz="2400" dirty="0">
                <a:solidFill>
                  <a:schemeClr val="tx1">
                    <a:lumMod val="65000"/>
                    <a:lumOff val="35000"/>
                  </a:schemeClr>
                </a:solidFill>
                <a:latin typeface="Avenir Medium"/>
                <a:cs typeface="Avenir Medium"/>
              </a:endParaRPr>
            </a:p>
          </p:txBody>
        </p:sp>
        <p:sp>
          <p:nvSpPr>
            <p:cNvPr id="8" name="Rectangle 7"/>
            <p:cNvSpPr/>
            <p:nvPr/>
          </p:nvSpPr>
          <p:spPr>
            <a:xfrm>
              <a:off x="776537" y="1124744"/>
              <a:ext cx="7848871" cy="430887"/>
            </a:xfrm>
            <a:prstGeom prst="rect">
              <a:avLst/>
            </a:prstGeom>
          </p:spPr>
          <p:txBody>
            <a:bodyPr wrap="square">
              <a:spAutoFit/>
            </a:bodyPr>
            <a:lstStyle/>
            <a:p>
              <a:pPr lvl="0"/>
              <a:r>
                <a:rPr lang="en-US" sz="2200" dirty="0" smtClean="0">
                  <a:solidFill>
                    <a:srgbClr val="000000">
                      <a:lumMod val="65000"/>
                      <a:lumOff val="35000"/>
                    </a:srgbClr>
                  </a:solidFill>
                  <a:latin typeface="Avenir Medium"/>
                  <a:cs typeface="Avenir Medium"/>
                </a:rPr>
                <a:t>To create a game that incorporates real-world actions</a:t>
              </a:r>
              <a:endParaRPr lang="en-US" sz="2200" dirty="0">
                <a:solidFill>
                  <a:srgbClr val="000000">
                    <a:lumMod val="65000"/>
                    <a:lumOff val="35000"/>
                  </a:srgbClr>
                </a:solidFill>
                <a:latin typeface="Avenir Medium"/>
                <a:cs typeface="Avenir Medium"/>
              </a:endParaRPr>
            </a:p>
          </p:txBody>
        </p:sp>
      </p:grpSp>
      <p:sp>
        <p:nvSpPr>
          <p:cNvPr id="9" name="TextBox 8"/>
          <p:cNvSpPr txBox="1"/>
          <p:nvPr/>
        </p:nvSpPr>
        <p:spPr>
          <a:xfrm>
            <a:off x="1447800" y="2057406"/>
            <a:ext cx="4343400" cy="461665"/>
          </a:xfrm>
          <a:prstGeom prst="rect">
            <a:avLst/>
          </a:prstGeom>
          <a:noFill/>
        </p:spPr>
        <p:txBody>
          <a:bodyPr wrap="square" rtlCol="0">
            <a:spAutoFit/>
          </a:bodyPr>
          <a:lstStyle/>
          <a:p>
            <a:r>
              <a:rPr lang="en-US" sz="2400" dirty="0" smtClean="0">
                <a:solidFill>
                  <a:schemeClr val="accent4">
                    <a:lumMod val="65000"/>
                    <a:lumOff val="35000"/>
                  </a:schemeClr>
                </a:solidFill>
                <a:latin typeface="Avenir Medium"/>
                <a:cs typeface="Avenir Medium"/>
              </a:rPr>
              <a:t>In your groups:</a:t>
            </a:r>
            <a:endParaRPr lang="en-US" sz="2400" dirty="0">
              <a:solidFill>
                <a:schemeClr val="accent4">
                  <a:lumMod val="65000"/>
                  <a:lumOff val="35000"/>
                </a:schemeClr>
              </a:solidFill>
              <a:latin typeface="Avenir Medium"/>
              <a:cs typeface="Avenir Medium"/>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extBox 2"/>
          <p:cNvSpPr txBox="1"/>
          <p:nvPr/>
        </p:nvSpPr>
        <p:spPr>
          <a:xfrm>
            <a:off x="1752603" y="2209800"/>
            <a:ext cx="4495800" cy="2862322"/>
          </a:xfrm>
          <a:prstGeom prst="rect">
            <a:avLst/>
          </a:prstGeom>
          <a:noFill/>
        </p:spPr>
        <p:txBody>
          <a:bodyPr wrap="square" rtlCol="0">
            <a:spAutoFit/>
          </a:bodyPr>
          <a:lstStyle/>
          <a:p>
            <a:pPr marL="342900" indent="-342900"/>
            <a:r>
              <a:rPr lang="en-US" sz="2400" dirty="0" smtClean="0">
                <a:solidFill>
                  <a:schemeClr val="accent4">
                    <a:lumMod val="65000"/>
                    <a:lumOff val="35000"/>
                  </a:schemeClr>
                </a:solidFill>
                <a:latin typeface="Avenir Medium"/>
                <a:cs typeface="Avenir Medium"/>
              </a:rPr>
              <a:t>10 minutes to define:</a:t>
            </a:r>
          </a:p>
          <a:p>
            <a:pPr marL="342900" indent="-342900">
              <a:buFont typeface="Arial"/>
              <a:buChar char="•"/>
            </a:pPr>
            <a:r>
              <a:rPr lang="en-US" sz="2400" dirty="0" smtClean="0">
                <a:solidFill>
                  <a:schemeClr val="accent4">
                    <a:lumMod val="65000"/>
                    <a:lumOff val="35000"/>
                  </a:schemeClr>
                </a:solidFill>
                <a:latin typeface="Avenir Medium"/>
                <a:cs typeface="Avenir Medium"/>
              </a:rPr>
              <a:t>Real-world actions connected to your chosen challenge</a:t>
            </a:r>
          </a:p>
          <a:p>
            <a:pPr marL="342900" indent="-342900">
              <a:buFont typeface="Arial"/>
              <a:buChar char="•"/>
            </a:pPr>
            <a:r>
              <a:rPr lang="en-US" sz="2400" dirty="0" smtClean="0">
                <a:solidFill>
                  <a:schemeClr val="accent4">
                    <a:lumMod val="65000"/>
                    <a:lumOff val="35000"/>
                  </a:schemeClr>
                </a:solidFill>
                <a:latin typeface="Avenir Medium"/>
                <a:cs typeface="Avenir Medium"/>
              </a:rPr>
              <a:t>Core learning activities</a:t>
            </a:r>
          </a:p>
          <a:p>
            <a:pPr marL="342900" indent="-342900">
              <a:buFont typeface="Arial"/>
              <a:buChar char="•"/>
            </a:pPr>
            <a:r>
              <a:rPr lang="en-US" sz="2400" dirty="0" smtClean="0">
                <a:solidFill>
                  <a:schemeClr val="accent4">
                    <a:lumMod val="65000"/>
                    <a:lumOff val="35000"/>
                  </a:schemeClr>
                </a:solidFill>
                <a:latin typeface="Avenir Medium"/>
                <a:cs typeface="Avenir Medium"/>
              </a:rPr>
              <a:t>Values</a:t>
            </a:r>
          </a:p>
        </p:txBody>
      </p:sp>
      <p:sp>
        <p:nvSpPr>
          <p:cNvPr id="5" name="TextBox 4"/>
          <p:cNvSpPr txBox="1"/>
          <p:nvPr/>
        </p:nvSpPr>
        <p:spPr>
          <a:xfrm>
            <a:off x="6248403" y="2209800"/>
            <a:ext cx="3429000" cy="3416320"/>
          </a:xfrm>
          <a:prstGeom prst="rect">
            <a:avLst/>
          </a:prstGeom>
          <a:noFill/>
        </p:spPr>
        <p:txBody>
          <a:bodyPr wrap="square" rtlCol="0">
            <a:spAutoFit/>
          </a:bodyPr>
          <a:lstStyle/>
          <a:p>
            <a:pPr marL="457200" indent="-457200"/>
            <a:r>
              <a:rPr lang="en-US" sz="2400" dirty="0" smtClean="0">
                <a:solidFill>
                  <a:schemeClr val="accent4">
                    <a:lumMod val="65000"/>
                    <a:lumOff val="35000"/>
                  </a:schemeClr>
                </a:solidFill>
                <a:latin typeface="Avenir Medium"/>
                <a:cs typeface="Avenir Medium"/>
              </a:rPr>
              <a:t>30 minutes to define:</a:t>
            </a:r>
          </a:p>
          <a:p>
            <a:pPr marL="457200" indent="-457200">
              <a:buFont typeface="Arial" panose="020B0604020202020204" pitchFamily="34" charset="0"/>
              <a:buChar char="•"/>
            </a:pPr>
            <a:r>
              <a:rPr lang="en-US" sz="2400" dirty="0" smtClean="0">
                <a:solidFill>
                  <a:schemeClr val="accent4">
                    <a:lumMod val="65000"/>
                    <a:lumOff val="35000"/>
                  </a:schemeClr>
                </a:solidFill>
                <a:latin typeface="Avenir Medium"/>
                <a:cs typeface="Avenir Medium"/>
              </a:rPr>
              <a:t>Name</a:t>
            </a:r>
          </a:p>
          <a:p>
            <a:pPr marL="457200" indent="-457200">
              <a:buFont typeface="Arial" panose="020B0604020202020204" pitchFamily="34" charset="0"/>
              <a:buChar char="•"/>
            </a:pPr>
            <a:r>
              <a:rPr lang="en-US" sz="2400" dirty="0" smtClean="0">
                <a:solidFill>
                  <a:schemeClr val="accent4">
                    <a:lumMod val="65000"/>
                    <a:lumOff val="35000"/>
                  </a:schemeClr>
                </a:solidFill>
                <a:latin typeface="Avenir Medium"/>
                <a:cs typeface="Avenir Medium"/>
              </a:rPr>
              <a:t>Objective and feedback</a:t>
            </a:r>
          </a:p>
          <a:p>
            <a:pPr marL="457200" indent="-457200">
              <a:buFont typeface="Arial" panose="020B0604020202020204" pitchFamily="34" charset="0"/>
              <a:buChar char="•"/>
            </a:pPr>
            <a:r>
              <a:rPr lang="en-US" sz="2400" dirty="0" smtClean="0">
                <a:solidFill>
                  <a:schemeClr val="accent4">
                    <a:lumMod val="65000"/>
                    <a:lumOff val="35000"/>
                  </a:schemeClr>
                </a:solidFill>
                <a:latin typeface="Avenir Medium"/>
                <a:cs typeface="Avenir Medium"/>
              </a:rPr>
              <a:t>Game actions/mechanics</a:t>
            </a:r>
          </a:p>
          <a:p>
            <a:pPr marL="457200" indent="-457200">
              <a:buFont typeface="Arial" panose="020B0604020202020204" pitchFamily="34" charset="0"/>
              <a:buChar char="•"/>
            </a:pPr>
            <a:r>
              <a:rPr lang="en-US" sz="2400" dirty="0" smtClean="0">
                <a:solidFill>
                  <a:schemeClr val="accent4">
                    <a:lumMod val="65000"/>
                    <a:lumOff val="35000"/>
                  </a:schemeClr>
                </a:solidFill>
                <a:latin typeface="Avenir Medium"/>
                <a:cs typeface="Avenir Medium"/>
              </a:rPr>
              <a:t>Rules/boundaries</a:t>
            </a:r>
            <a:endParaRPr lang="en-US" sz="2400" dirty="0">
              <a:solidFill>
                <a:schemeClr val="accent4">
                  <a:lumMod val="65000"/>
                  <a:lumOff val="35000"/>
                </a:schemeClr>
              </a:solidFill>
              <a:latin typeface="Avenir Medium"/>
              <a:cs typeface="Avenir Medium"/>
            </a:endParaRPr>
          </a:p>
        </p:txBody>
      </p:sp>
      <p:grpSp>
        <p:nvGrpSpPr>
          <p:cNvPr id="14" name="Group 13"/>
          <p:cNvGrpSpPr/>
          <p:nvPr/>
        </p:nvGrpSpPr>
        <p:grpSpPr>
          <a:xfrm>
            <a:off x="1828803" y="304800"/>
            <a:ext cx="8784976" cy="1584176"/>
            <a:chOff x="-159568" y="476672"/>
            <a:chExt cx="8784976" cy="1584176"/>
          </a:xfrm>
        </p:grpSpPr>
        <p:sp>
          <p:nvSpPr>
            <p:cNvPr id="15" name="TextBox 14"/>
            <p:cNvSpPr txBox="1"/>
            <p:nvPr/>
          </p:nvSpPr>
          <p:spPr>
            <a:xfrm>
              <a:off x="-159568" y="476672"/>
              <a:ext cx="7128792" cy="646331"/>
            </a:xfrm>
            <a:prstGeom prst="rect">
              <a:avLst/>
            </a:prstGeom>
            <a:noFill/>
          </p:spPr>
          <p:txBody>
            <a:bodyPr wrap="square" rtlCol="0">
              <a:spAutoFit/>
            </a:bodyPr>
            <a:lstStyle/>
            <a:p>
              <a:r>
                <a:rPr lang="en-US" sz="3600" b="1" kern="600" dirty="0" smtClean="0">
                  <a:solidFill>
                    <a:srgbClr val="D77AA9"/>
                  </a:solidFill>
                  <a:latin typeface="Avenir Medium"/>
                  <a:cs typeface="Avenir Medium"/>
                </a:rPr>
                <a:t>Challenge #4: </a:t>
              </a:r>
              <a:r>
                <a:rPr lang="en-US" sz="3600" kern="600" dirty="0" smtClean="0">
                  <a:solidFill>
                    <a:srgbClr val="595959"/>
                  </a:solidFill>
                  <a:latin typeface="Avenir Medium"/>
                  <a:cs typeface="Avenir Medium"/>
                </a:rPr>
                <a:t>Make your own!</a:t>
              </a:r>
              <a:endParaRPr lang="en-US" sz="3600" kern="600" dirty="0">
                <a:solidFill>
                  <a:srgbClr val="595959"/>
                </a:solidFill>
                <a:latin typeface="Avenir Medium"/>
                <a:cs typeface="Avenir Medium"/>
              </a:endParaRPr>
            </a:p>
          </p:txBody>
        </p:sp>
        <p:sp>
          <p:nvSpPr>
            <p:cNvPr id="16" name="TextBox 15"/>
            <p:cNvSpPr txBox="1"/>
            <p:nvPr/>
          </p:nvSpPr>
          <p:spPr>
            <a:xfrm>
              <a:off x="-87560" y="1599183"/>
              <a:ext cx="1066837" cy="461665"/>
            </a:xfrm>
            <a:prstGeom prst="rect">
              <a:avLst/>
            </a:prstGeom>
            <a:noFill/>
          </p:spPr>
          <p:txBody>
            <a:bodyPr wrap="square" rtlCol="0">
              <a:spAutoFit/>
            </a:bodyPr>
            <a:lstStyle/>
            <a:p>
              <a:r>
                <a:rPr lang="en-US" sz="2400" b="1" dirty="0" smtClean="0">
                  <a:solidFill>
                    <a:srgbClr val="D77AA9"/>
                  </a:solidFill>
                  <a:latin typeface="Avenir Medium"/>
                  <a:cs typeface="Avenir Medium"/>
                </a:rPr>
                <a:t>Time:</a:t>
              </a:r>
              <a:endParaRPr lang="en-US" sz="2400" dirty="0">
                <a:solidFill>
                  <a:schemeClr val="tx1">
                    <a:lumMod val="65000"/>
                    <a:lumOff val="35000"/>
                  </a:schemeClr>
                </a:solidFill>
                <a:latin typeface="Avenir Medium"/>
                <a:cs typeface="Avenir Medium"/>
              </a:endParaRPr>
            </a:p>
          </p:txBody>
        </p:sp>
        <p:sp>
          <p:nvSpPr>
            <p:cNvPr id="17" name="TextBox 16"/>
            <p:cNvSpPr txBox="1"/>
            <p:nvPr/>
          </p:nvSpPr>
          <p:spPr>
            <a:xfrm>
              <a:off x="-87559" y="1124745"/>
              <a:ext cx="1219242" cy="461665"/>
            </a:xfrm>
            <a:prstGeom prst="rect">
              <a:avLst/>
            </a:prstGeom>
            <a:noFill/>
          </p:spPr>
          <p:txBody>
            <a:bodyPr wrap="square" rtlCol="0">
              <a:spAutoFit/>
            </a:bodyPr>
            <a:lstStyle/>
            <a:p>
              <a:r>
                <a:rPr lang="en-US" sz="2400" b="1" dirty="0" smtClean="0">
                  <a:solidFill>
                    <a:srgbClr val="D77AA9"/>
                  </a:solidFill>
                  <a:latin typeface="Avenir Medium"/>
                  <a:cs typeface="Avenir Medium"/>
                </a:rPr>
                <a:t>Goal:</a:t>
              </a:r>
              <a:endParaRPr lang="en-US" sz="2400" dirty="0">
                <a:solidFill>
                  <a:schemeClr val="tx1">
                    <a:lumMod val="65000"/>
                    <a:lumOff val="35000"/>
                  </a:schemeClr>
                </a:solidFill>
                <a:latin typeface="Avenir Medium"/>
                <a:cs typeface="Avenir Medium"/>
              </a:endParaRPr>
            </a:p>
          </p:txBody>
        </p:sp>
        <p:sp>
          <p:nvSpPr>
            <p:cNvPr id="18" name="Rectangle 17"/>
            <p:cNvSpPr/>
            <p:nvPr/>
          </p:nvSpPr>
          <p:spPr>
            <a:xfrm>
              <a:off x="776536" y="1599182"/>
              <a:ext cx="1184909" cy="430887"/>
            </a:xfrm>
            <a:prstGeom prst="rect">
              <a:avLst/>
            </a:prstGeom>
          </p:spPr>
          <p:txBody>
            <a:bodyPr wrap="square">
              <a:spAutoFit/>
            </a:bodyPr>
            <a:lstStyle/>
            <a:p>
              <a:pPr lvl="0"/>
              <a:r>
                <a:rPr lang="en-US" sz="2200" dirty="0" smtClean="0">
                  <a:solidFill>
                    <a:srgbClr val="000000">
                      <a:lumMod val="65000"/>
                      <a:lumOff val="35000"/>
                    </a:srgbClr>
                  </a:solidFill>
                  <a:latin typeface="Avenir Medium"/>
                  <a:cs typeface="Avenir Medium"/>
                </a:rPr>
                <a:t>40 </a:t>
              </a:r>
              <a:r>
                <a:rPr lang="en-US" sz="2200" dirty="0">
                  <a:solidFill>
                    <a:srgbClr val="000000">
                      <a:lumMod val="65000"/>
                      <a:lumOff val="35000"/>
                    </a:srgbClr>
                  </a:solidFill>
                  <a:latin typeface="Avenir Medium"/>
                  <a:cs typeface="Avenir Medium"/>
                </a:rPr>
                <a:t>min</a:t>
              </a:r>
            </a:p>
          </p:txBody>
        </p:sp>
        <p:sp>
          <p:nvSpPr>
            <p:cNvPr id="19" name="Rectangle 18"/>
            <p:cNvSpPr/>
            <p:nvPr/>
          </p:nvSpPr>
          <p:spPr>
            <a:xfrm>
              <a:off x="776536" y="1124744"/>
              <a:ext cx="7848872" cy="430887"/>
            </a:xfrm>
            <a:prstGeom prst="rect">
              <a:avLst/>
            </a:prstGeom>
          </p:spPr>
          <p:txBody>
            <a:bodyPr wrap="square">
              <a:spAutoFit/>
            </a:bodyPr>
            <a:lstStyle/>
            <a:p>
              <a:pPr lvl="0"/>
              <a:r>
                <a:rPr lang="en-US" sz="2200" dirty="0" smtClean="0">
                  <a:solidFill>
                    <a:srgbClr val="000000">
                      <a:lumMod val="65000"/>
                      <a:lumOff val="35000"/>
                    </a:srgbClr>
                  </a:solidFill>
                  <a:latin typeface="Avenir Medium"/>
                  <a:cs typeface="Avenir Medium"/>
                </a:rPr>
                <a:t>To create a game that incorporates real-world actions</a:t>
              </a:r>
              <a:endParaRPr lang="en-US" sz="2200" dirty="0">
                <a:solidFill>
                  <a:srgbClr val="000000">
                    <a:lumMod val="65000"/>
                    <a:lumOff val="35000"/>
                  </a:srgbClr>
                </a:solidFill>
                <a:latin typeface="Avenir Medium"/>
                <a:cs typeface="Avenir Medium"/>
              </a:endParaRPr>
            </a:p>
          </p:txBody>
        </p:sp>
      </p:grpSp>
      <p:pic>
        <p:nvPicPr>
          <p:cNvPr id="12" name="Picture 11" descr="Screen Shot 2014-07-13 at 7.41.35 PM.png"/>
          <p:cNvPicPr>
            <a:picLocks noChangeAspect="1"/>
          </p:cNvPicPr>
          <p:nvPr/>
        </p:nvPicPr>
        <p:blipFill>
          <a:blip r:embed="rId3"/>
          <a:stretch>
            <a:fillRect/>
          </a:stretch>
        </p:blipFill>
        <p:spPr>
          <a:xfrm>
            <a:off x="176323" y="457200"/>
            <a:ext cx="1451072" cy="121920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extBox 3"/>
          <p:cNvSpPr txBox="1"/>
          <p:nvPr/>
        </p:nvSpPr>
        <p:spPr>
          <a:xfrm>
            <a:off x="838200" y="381006"/>
            <a:ext cx="8458200" cy="5339923"/>
          </a:xfrm>
          <a:prstGeom prst="rect">
            <a:avLst/>
          </a:prstGeom>
          <a:noFill/>
        </p:spPr>
        <p:txBody>
          <a:bodyPr wrap="square" rtlCol="0">
            <a:spAutoFit/>
          </a:bodyPr>
          <a:lstStyle/>
          <a:p>
            <a:r>
              <a:rPr lang="en-US" sz="2200" dirty="0" smtClean="0"/>
              <a:t>Create </a:t>
            </a:r>
            <a:r>
              <a:rPr lang="en-US" sz="2200" dirty="0" smtClean="0">
                <a:solidFill>
                  <a:srgbClr val="FF0000"/>
                </a:solidFill>
              </a:rPr>
              <a:t>broad challenges </a:t>
            </a:r>
            <a:r>
              <a:rPr lang="en-US" sz="2200" dirty="0" smtClean="0"/>
              <a:t>that concern a </a:t>
            </a:r>
            <a:r>
              <a:rPr lang="en-US" sz="2200" dirty="0" smtClean="0">
                <a:solidFill>
                  <a:srgbClr val="FF0000"/>
                </a:solidFill>
              </a:rPr>
              <a:t>range of different school community members</a:t>
            </a:r>
            <a:r>
              <a:rPr lang="en-US" sz="2200" dirty="0" smtClean="0"/>
              <a:t>. For example:</a:t>
            </a:r>
          </a:p>
          <a:p>
            <a:endParaRPr lang="en-US" sz="2200" dirty="0" smtClean="0"/>
          </a:p>
          <a:p>
            <a:pPr lvl="1"/>
            <a:r>
              <a:rPr lang="en-US" sz="2200" b="1" dirty="0" smtClean="0"/>
              <a:t>Going Green</a:t>
            </a:r>
            <a:r>
              <a:rPr lang="en-US" sz="2200" dirty="0" smtClean="0"/>
              <a:t>: How can we make our school more environmentally sustainable?</a:t>
            </a:r>
          </a:p>
          <a:p>
            <a:pPr lvl="1"/>
            <a:r>
              <a:rPr lang="en-US" sz="2200" b="1" dirty="0" smtClean="0"/>
              <a:t>Eat Smart</a:t>
            </a:r>
            <a:r>
              <a:rPr lang="en-US" sz="2200" dirty="0" smtClean="0"/>
              <a:t>: How can we provide students with access to healthy food choices inside and outside of school?”</a:t>
            </a:r>
          </a:p>
          <a:p>
            <a:pPr lvl="1"/>
            <a:r>
              <a:rPr lang="en-US" sz="2200" b="1" dirty="0" smtClean="0"/>
              <a:t>Youth Jobs</a:t>
            </a:r>
            <a:r>
              <a:rPr lang="en-US" sz="2200" dirty="0" smtClean="0"/>
              <a:t>: How can we create opportunities for students to work at jobs, earn a decent wage, and learn skills valuable for the future?”</a:t>
            </a:r>
          </a:p>
          <a:p>
            <a:pPr lvl="1"/>
            <a:r>
              <a:rPr lang="en-US" sz="2200" b="1" dirty="0" smtClean="0"/>
              <a:t>Respect</a:t>
            </a:r>
            <a:r>
              <a:rPr lang="en-US" sz="2200" dirty="0" smtClean="0"/>
              <a:t>: How can we create a shared language and culture of respect at the classroom, school, and larger community level?</a:t>
            </a:r>
            <a:endParaRPr lang="en-US" sz="2200" dirty="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extBox 2"/>
          <p:cNvSpPr txBox="1"/>
          <p:nvPr/>
        </p:nvSpPr>
        <p:spPr>
          <a:xfrm>
            <a:off x="1981200" y="304800"/>
            <a:ext cx="4394202" cy="646331"/>
          </a:xfrm>
          <a:prstGeom prst="rect">
            <a:avLst/>
          </a:prstGeom>
          <a:noFill/>
        </p:spPr>
        <p:txBody>
          <a:bodyPr wrap="none" rtlCol="0">
            <a:spAutoFit/>
          </a:bodyPr>
          <a:lstStyle/>
          <a:p>
            <a:r>
              <a:rPr lang="en-US" sz="3600" dirty="0" smtClean="0">
                <a:solidFill>
                  <a:srgbClr val="D77AA9"/>
                </a:solidFill>
              </a:rPr>
              <a:t>A Note on Process</a:t>
            </a:r>
            <a:endParaRPr lang="en-US" sz="3600" dirty="0">
              <a:solidFill>
                <a:srgbClr val="D77AA9"/>
              </a:solidFill>
            </a:endParaRPr>
          </a:p>
        </p:txBody>
      </p:sp>
      <p:pic>
        <p:nvPicPr>
          <p:cNvPr id="4" name="Picture 3" descr="Screen Shot 2014-07-13 at 7.41.35 PM.png"/>
          <p:cNvPicPr>
            <a:picLocks noChangeAspect="1"/>
          </p:cNvPicPr>
          <p:nvPr/>
        </p:nvPicPr>
        <p:blipFill>
          <a:blip r:embed="rId3"/>
          <a:stretch>
            <a:fillRect/>
          </a:stretch>
        </p:blipFill>
        <p:spPr>
          <a:xfrm>
            <a:off x="176323" y="457200"/>
            <a:ext cx="1451072" cy="1219200"/>
          </a:xfrm>
          <a:prstGeom prst="rect">
            <a:avLst/>
          </a:prstGeom>
        </p:spPr>
      </p:pic>
      <p:sp>
        <p:nvSpPr>
          <p:cNvPr id="5" name="TextBox 4"/>
          <p:cNvSpPr txBox="1"/>
          <p:nvPr/>
        </p:nvSpPr>
        <p:spPr>
          <a:xfrm>
            <a:off x="1219200" y="1524000"/>
            <a:ext cx="8382000" cy="3785651"/>
          </a:xfrm>
          <a:prstGeom prst="rect">
            <a:avLst/>
          </a:prstGeom>
          <a:noFill/>
        </p:spPr>
        <p:txBody>
          <a:bodyPr wrap="square" rtlCol="0">
            <a:spAutoFit/>
          </a:bodyPr>
          <a:lstStyle/>
          <a:p>
            <a:r>
              <a:rPr lang="en-US" sz="2400" dirty="0" smtClean="0">
                <a:latin typeface="Avenir Medium"/>
                <a:cs typeface="Avenir Medium"/>
              </a:rPr>
              <a:t>Collaboration is more fun – and productive – when you say “yes” to your peers’ </a:t>
            </a:r>
            <a:r>
              <a:rPr lang="en-US" sz="2400" dirty="0" smtClean="0">
                <a:latin typeface="Avenir Medium"/>
                <a:cs typeface="Avenir Medium"/>
              </a:rPr>
              <a:t>ideas.</a:t>
            </a:r>
            <a:r>
              <a:rPr lang="en-US" sz="2400" dirty="0" smtClean="0">
                <a:latin typeface="Avenir Medium"/>
                <a:cs typeface="Avenir Medium"/>
              </a:rPr>
              <a:t> </a:t>
            </a:r>
            <a:r>
              <a:rPr lang="en-US" sz="2400" dirty="0" smtClean="0">
                <a:latin typeface="Avenir Medium"/>
                <a:cs typeface="Avenir Medium"/>
              </a:rPr>
              <a:t>So </a:t>
            </a:r>
            <a:r>
              <a:rPr lang="en-US" sz="2400" dirty="0" smtClean="0">
                <a:latin typeface="Avenir Medium"/>
                <a:cs typeface="Avenir Medium"/>
              </a:rPr>
              <a:t>for this</a:t>
            </a:r>
            <a:r>
              <a:rPr lang="en-US" sz="2400" dirty="0" smtClean="0">
                <a:latin typeface="Avenir Medium"/>
                <a:cs typeface="Avenir Medium"/>
              </a:rPr>
              <a:t> challenge, try </a:t>
            </a:r>
            <a:r>
              <a:rPr lang="en-US" sz="2400" dirty="0" smtClean="0">
                <a:latin typeface="Avenir Medium"/>
                <a:cs typeface="Avenir Medium"/>
              </a:rPr>
              <a:t>following this rule</a:t>
            </a:r>
            <a:r>
              <a:rPr lang="en-US" sz="2400" dirty="0" smtClean="0">
                <a:latin typeface="Avenir Medium"/>
                <a:cs typeface="Avenir Medium"/>
              </a:rPr>
              <a:t>:</a:t>
            </a:r>
          </a:p>
          <a:p>
            <a:r>
              <a:rPr lang="en-US" sz="2400" dirty="0" smtClean="0">
                <a:latin typeface="Avenir Medium"/>
                <a:cs typeface="Avenir Medium"/>
              </a:rPr>
              <a:t>Y</a:t>
            </a:r>
            <a:r>
              <a:rPr lang="en-US" sz="2400" dirty="0" smtClean="0">
                <a:latin typeface="Avenir Medium"/>
                <a:cs typeface="Avenir Medium"/>
              </a:rPr>
              <a:t>ou </a:t>
            </a:r>
            <a:r>
              <a:rPr lang="en-US" sz="2400" dirty="0" smtClean="0">
                <a:latin typeface="Avenir Medium"/>
                <a:cs typeface="Avenir Medium"/>
              </a:rPr>
              <a:t>get three </a:t>
            </a:r>
            <a:r>
              <a:rPr lang="en-US" sz="2400" dirty="0" smtClean="0">
                <a:solidFill>
                  <a:srgbClr val="FF6600"/>
                </a:solidFill>
                <a:latin typeface="Avenir Medium"/>
                <a:cs typeface="Avenir Medium"/>
              </a:rPr>
              <a:t>“No, but” </a:t>
            </a:r>
            <a:r>
              <a:rPr lang="en-US" sz="2400" dirty="0" smtClean="0">
                <a:latin typeface="Avenir Medium"/>
                <a:cs typeface="Avenir Medium"/>
              </a:rPr>
              <a:t>cards to use when saying something along the lines of, “No, we shouldn’t do </a:t>
            </a:r>
            <a:r>
              <a:rPr lang="en-US" sz="2400" i="1" dirty="0" smtClean="0">
                <a:latin typeface="Avenir Medium"/>
                <a:cs typeface="Avenir Medium"/>
              </a:rPr>
              <a:t>that</a:t>
            </a:r>
            <a:r>
              <a:rPr lang="en-US" sz="2400" dirty="0" smtClean="0">
                <a:latin typeface="Avenir Medium"/>
                <a:cs typeface="Avenir Medium"/>
              </a:rPr>
              <a:t>, but we should do </a:t>
            </a:r>
            <a:r>
              <a:rPr lang="en-US" sz="2400" i="1" dirty="0" smtClean="0">
                <a:latin typeface="Avenir Medium"/>
                <a:cs typeface="Avenir Medium"/>
              </a:rPr>
              <a:t>this</a:t>
            </a:r>
            <a:r>
              <a:rPr lang="en-US" sz="2400" dirty="0" smtClean="0">
                <a:latin typeface="Avenir Medium"/>
                <a:cs typeface="Avenir Medium"/>
              </a:rPr>
              <a:t>.” Once you’ve used each one, you can only say, “Yes!</a:t>
            </a:r>
            <a:r>
              <a:rPr lang="en-US" sz="2400" dirty="0" smtClean="0">
                <a:latin typeface="Avenir Medium"/>
                <a:cs typeface="Avenir Medium"/>
              </a:rPr>
              <a:t>”</a:t>
            </a:r>
          </a:p>
          <a:p>
            <a:r>
              <a:rPr lang="en-US" sz="2400" dirty="0" smtClean="0">
                <a:latin typeface="Avenir Medium"/>
                <a:cs typeface="Avenir Medium"/>
              </a:rPr>
              <a:t>So, your response to every other suggestion needs to take the form of </a:t>
            </a:r>
            <a:r>
              <a:rPr lang="en-US" sz="2400" dirty="0" smtClean="0">
                <a:solidFill>
                  <a:srgbClr val="FF6600"/>
                </a:solidFill>
                <a:latin typeface="Avenir Medium"/>
                <a:cs typeface="Avenir Medium"/>
              </a:rPr>
              <a:t>“Yes, and…” </a:t>
            </a:r>
            <a:r>
              <a:rPr lang="en-US" sz="2400" dirty="0" smtClean="0">
                <a:latin typeface="Avenir Medium"/>
                <a:cs typeface="Avenir Medium"/>
              </a:rPr>
              <a:t>to build on teammates’ ideas.</a:t>
            </a:r>
            <a:endParaRPr lang="en-US" sz="2400" dirty="0">
              <a:latin typeface="Avenir Medium"/>
              <a:cs typeface="Avenir Medium"/>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2" name="Group 1"/>
          <p:cNvGrpSpPr/>
          <p:nvPr/>
        </p:nvGrpSpPr>
        <p:grpSpPr>
          <a:xfrm>
            <a:off x="1828803" y="304800"/>
            <a:ext cx="8784976" cy="1584176"/>
            <a:chOff x="-159568" y="476672"/>
            <a:chExt cx="8784976" cy="1584176"/>
          </a:xfrm>
        </p:grpSpPr>
        <p:sp>
          <p:nvSpPr>
            <p:cNvPr id="3" name="TextBox 2"/>
            <p:cNvSpPr txBox="1"/>
            <p:nvPr/>
          </p:nvSpPr>
          <p:spPr>
            <a:xfrm>
              <a:off x="-159568" y="476672"/>
              <a:ext cx="7128792" cy="646331"/>
            </a:xfrm>
            <a:prstGeom prst="rect">
              <a:avLst/>
            </a:prstGeom>
            <a:noFill/>
          </p:spPr>
          <p:txBody>
            <a:bodyPr wrap="square" rtlCol="0">
              <a:spAutoFit/>
            </a:bodyPr>
            <a:lstStyle/>
            <a:p>
              <a:r>
                <a:rPr lang="en-US" sz="3600" b="1" kern="600" dirty="0" smtClean="0">
                  <a:solidFill>
                    <a:srgbClr val="D77AA9"/>
                  </a:solidFill>
                  <a:latin typeface="Avenir Medium"/>
                  <a:cs typeface="Avenir Medium"/>
                </a:rPr>
                <a:t>Challenge #4: </a:t>
              </a:r>
              <a:r>
                <a:rPr lang="en-US" sz="3600" kern="600" dirty="0" smtClean="0">
                  <a:solidFill>
                    <a:srgbClr val="595959"/>
                  </a:solidFill>
                  <a:latin typeface="Avenir Medium"/>
                  <a:cs typeface="Avenir Medium"/>
                </a:rPr>
                <a:t>Make your own!</a:t>
              </a:r>
              <a:endParaRPr lang="en-US" sz="3600" kern="600" dirty="0">
                <a:solidFill>
                  <a:srgbClr val="595959"/>
                </a:solidFill>
                <a:latin typeface="Avenir Medium"/>
                <a:cs typeface="Avenir Medium"/>
              </a:endParaRPr>
            </a:p>
          </p:txBody>
        </p:sp>
        <p:sp>
          <p:nvSpPr>
            <p:cNvPr id="4" name="TextBox 3"/>
            <p:cNvSpPr txBox="1"/>
            <p:nvPr/>
          </p:nvSpPr>
          <p:spPr>
            <a:xfrm>
              <a:off x="-87560" y="1599183"/>
              <a:ext cx="1066837" cy="461665"/>
            </a:xfrm>
            <a:prstGeom prst="rect">
              <a:avLst/>
            </a:prstGeom>
            <a:noFill/>
          </p:spPr>
          <p:txBody>
            <a:bodyPr wrap="square" rtlCol="0">
              <a:spAutoFit/>
            </a:bodyPr>
            <a:lstStyle/>
            <a:p>
              <a:r>
                <a:rPr lang="en-US" sz="2400" b="1" dirty="0" smtClean="0">
                  <a:solidFill>
                    <a:srgbClr val="D77AA9"/>
                  </a:solidFill>
                  <a:latin typeface="Avenir Medium"/>
                  <a:cs typeface="Avenir Medium"/>
                </a:rPr>
                <a:t>Time:</a:t>
              </a:r>
              <a:endParaRPr lang="en-US" sz="2400" dirty="0">
                <a:solidFill>
                  <a:schemeClr val="tx1">
                    <a:lumMod val="65000"/>
                    <a:lumOff val="35000"/>
                  </a:schemeClr>
                </a:solidFill>
                <a:latin typeface="Avenir Medium"/>
                <a:cs typeface="Avenir Medium"/>
              </a:endParaRPr>
            </a:p>
          </p:txBody>
        </p:sp>
        <p:sp>
          <p:nvSpPr>
            <p:cNvPr id="5" name="TextBox 4"/>
            <p:cNvSpPr txBox="1"/>
            <p:nvPr/>
          </p:nvSpPr>
          <p:spPr>
            <a:xfrm>
              <a:off x="-87559" y="1124745"/>
              <a:ext cx="1219242" cy="461665"/>
            </a:xfrm>
            <a:prstGeom prst="rect">
              <a:avLst/>
            </a:prstGeom>
            <a:noFill/>
          </p:spPr>
          <p:txBody>
            <a:bodyPr wrap="square" rtlCol="0">
              <a:spAutoFit/>
            </a:bodyPr>
            <a:lstStyle/>
            <a:p>
              <a:r>
                <a:rPr lang="en-US" sz="2400" b="1" dirty="0" smtClean="0">
                  <a:solidFill>
                    <a:srgbClr val="D77AA9"/>
                  </a:solidFill>
                  <a:latin typeface="Avenir Medium"/>
                  <a:cs typeface="Avenir Medium"/>
                </a:rPr>
                <a:t>Goal:</a:t>
              </a:r>
              <a:endParaRPr lang="en-US" sz="2400" dirty="0">
                <a:solidFill>
                  <a:schemeClr val="tx1">
                    <a:lumMod val="65000"/>
                    <a:lumOff val="35000"/>
                  </a:schemeClr>
                </a:solidFill>
                <a:latin typeface="Avenir Medium"/>
                <a:cs typeface="Avenir Medium"/>
              </a:endParaRPr>
            </a:p>
          </p:txBody>
        </p:sp>
        <p:sp>
          <p:nvSpPr>
            <p:cNvPr id="6" name="Rectangle 5"/>
            <p:cNvSpPr/>
            <p:nvPr/>
          </p:nvSpPr>
          <p:spPr>
            <a:xfrm>
              <a:off x="776536" y="1599182"/>
              <a:ext cx="1184909" cy="430887"/>
            </a:xfrm>
            <a:prstGeom prst="rect">
              <a:avLst/>
            </a:prstGeom>
          </p:spPr>
          <p:txBody>
            <a:bodyPr wrap="square">
              <a:spAutoFit/>
            </a:bodyPr>
            <a:lstStyle/>
            <a:p>
              <a:pPr lvl="0"/>
              <a:r>
                <a:rPr lang="en-US" sz="2200" dirty="0" smtClean="0">
                  <a:solidFill>
                    <a:srgbClr val="000000">
                      <a:lumMod val="65000"/>
                      <a:lumOff val="35000"/>
                    </a:srgbClr>
                  </a:solidFill>
                  <a:latin typeface="Avenir Medium"/>
                  <a:cs typeface="Avenir Medium"/>
                </a:rPr>
                <a:t>15 </a:t>
              </a:r>
              <a:r>
                <a:rPr lang="en-US" sz="2200" dirty="0">
                  <a:solidFill>
                    <a:srgbClr val="000000">
                      <a:lumMod val="65000"/>
                      <a:lumOff val="35000"/>
                    </a:srgbClr>
                  </a:solidFill>
                  <a:latin typeface="Avenir Medium"/>
                  <a:cs typeface="Avenir Medium"/>
                </a:rPr>
                <a:t>min</a:t>
              </a:r>
            </a:p>
          </p:txBody>
        </p:sp>
        <p:sp>
          <p:nvSpPr>
            <p:cNvPr id="7" name="Rectangle 6"/>
            <p:cNvSpPr/>
            <p:nvPr/>
          </p:nvSpPr>
          <p:spPr>
            <a:xfrm>
              <a:off x="776536" y="1124744"/>
              <a:ext cx="7848872" cy="430887"/>
            </a:xfrm>
            <a:prstGeom prst="rect">
              <a:avLst/>
            </a:prstGeom>
          </p:spPr>
          <p:txBody>
            <a:bodyPr wrap="square">
              <a:spAutoFit/>
            </a:bodyPr>
            <a:lstStyle/>
            <a:p>
              <a:pPr lvl="0"/>
              <a:r>
                <a:rPr lang="en-US" sz="2200" dirty="0" smtClean="0">
                  <a:solidFill>
                    <a:srgbClr val="000000">
                      <a:lumMod val="65000"/>
                      <a:lumOff val="35000"/>
                    </a:srgbClr>
                  </a:solidFill>
                  <a:latin typeface="Avenir Medium"/>
                  <a:cs typeface="Avenir Medium"/>
                </a:rPr>
                <a:t>Pitch your game</a:t>
              </a:r>
              <a:endParaRPr lang="en-US" sz="2200" dirty="0">
                <a:solidFill>
                  <a:srgbClr val="000000">
                    <a:lumMod val="65000"/>
                    <a:lumOff val="35000"/>
                  </a:srgbClr>
                </a:solidFill>
                <a:latin typeface="Avenir Medium"/>
                <a:cs typeface="Avenir Medium"/>
              </a:endParaRPr>
            </a:p>
          </p:txBody>
        </p:sp>
      </p:grpSp>
      <p:pic>
        <p:nvPicPr>
          <p:cNvPr id="8" name="Picture 7" descr="Screen Shot 2014-07-13 at 7.41.35 PM.png"/>
          <p:cNvPicPr>
            <a:picLocks noChangeAspect="1"/>
          </p:cNvPicPr>
          <p:nvPr/>
        </p:nvPicPr>
        <p:blipFill>
          <a:blip r:embed="rId3"/>
          <a:stretch>
            <a:fillRect/>
          </a:stretch>
        </p:blipFill>
        <p:spPr>
          <a:xfrm>
            <a:off x="176323" y="457200"/>
            <a:ext cx="1451072" cy="1219200"/>
          </a:xfrm>
          <a:prstGeom prst="rect">
            <a:avLst/>
          </a:prstGeom>
        </p:spPr>
      </p:pic>
      <p:sp>
        <p:nvSpPr>
          <p:cNvPr id="9" name="TextBox 8"/>
          <p:cNvSpPr txBox="1"/>
          <p:nvPr/>
        </p:nvSpPr>
        <p:spPr>
          <a:xfrm>
            <a:off x="1904999" y="2895600"/>
            <a:ext cx="3886201" cy="1569660"/>
          </a:xfrm>
          <a:prstGeom prst="rect">
            <a:avLst/>
          </a:prstGeom>
          <a:noFill/>
        </p:spPr>
        <p:txBody>
          <a:bodyPr wrap="square" rtlCol="0">
            <a:spAutoFit/>
          </a:bodyPr>
          <a:lstStyle/>
          <a:p>
            <a:pPr marL="342900" indent="-342900">
              <a:buFont typeface="Arial"/>
              <a:buChar char="•"/>
            </a:pPr>
            <a:r>
              <a:rPr lang="en-US" sz="2400" dirty="0" smtClean="0">
                <a:solidFill>
                  <a:schemeClr val="accent4">
                    <a:lumMod val="65000"/>
                    <a:lumOff val="35000"/>
                  </a:schemeClr>
                </a:solidFill>
                <a:latin typeface="Avenir Medium"/>
                <a:cs typeface="Avenir Medium"/>
              </a:rPr>
              <a:t>Real-world actions</a:t>
            </a:r>
          </a:p>
          <a:p>
            <a:pPr marL="342900" indent="-342900">
              <a:buFont typeface="Arial"/>
              <a:buChar char="•"/>
            </a:pPr>
            <a:r>
              <a:rPr lang="en-US" sz="2400" dirty="0" smtClean="0">
                <a:solidFill>
                  <a:schemeClr val="accent4">
                    <a:lumMod val="65000"/>
                    <a:lumOff val="35000"/>
                  </a:schemeClr>
                </a:solidFill>
                <a:latin typeface="Avenir Medium"/>
                <a:cs typeface="Avenir Medium"/>
              </a:rPr>
              <a:t>Core learning activities</a:t>
            </a:r>
          </a:p>
          <a:p>
            <a:pPr marL="342900" indent="-342900">
              <a:buFont typeface="Arial"/>
              <a:buChar char="•"/>
            </a:pPr>
            <a:r>
              <a:rPr lang="en-US" sz="2400" dirty="0" smtClean="0">
                <a:solidFill>
                  <a:schemeClr val="accent4">
                    <a:lumMod val="65000"/>
                    <a:lumOff val="35000"/>
                  </a:schemeClr>
                </a:solidFill>
                <a:latin typeface="Avenir Medium"/>
                <a:cs typeface="Avenir Medium"/>
              </a:rPr>
              <a:t>Values</a:t>
            </a:r>
          </a:p>
        </p:txBody>
      </p:sp>
      <p:sp>
        <p:nvSpPr>
          <p:cNvPr id="10" name="TextBox 9"/>
          <p:cNvSpPr txBox="1"/>
          <p:nvPr/>
        </p:nvSpPr>
        <p:spPr>
          <a:xfrm>
            <a:off x="5791200" y="2895600"/>
            <a:ext cx="3810000" cy="2862322"/>
          </a:xfrm>
          <a:prstGeom prst="rect">
            <a:avLst/>
          </a:prstGeom>
          <a:noFill/>
        </p:spPr>
        <p:txBody>
          <a:bodyPr wrap="square" rtlCol="0">
            <a:spAutoFit/>
          </a:bodyPr>
          <a:lstStyle/>
          <a:p>
            <a:pPr marL="457200" indent="-457200">
              <a:buFont typeface="Arial" panose="020B0604020202020204" pitchFamily="34" charset="0"/>
              <a:buChar char="•"/>
            </a:pPr>
            <a:r>
              <a:rPr lang="en-US" sz="2400" dirty="0" smtClean="0">
                <a:solidFill>
                  <a:schemeClr val="accent4">
                    <a:lumMod val="65000"/>
                    <a:lumOff val="35000"/>
                  </a:schemeClr>
                </a:solidFill>
                <a:latin typeface="Avenir Medium"/>
                <a:cs typeface="Avenir Medium"/>
              </a:rPr>
              <a:t>Name</a:t>
            </a:r>
          </a:p>
          <a:p>
            <a:pPr marL="457200" indent="-457200">
              <a:buFont typeface="Arial" panose="020B0604020202020204" pitchFamily="34" charset="0"/>
              <a:buChar char="•"/>
            </a:pPr>
            <a:r>
              <a:rPr lang="en-US" sz="2400" dirty="0" smtClean="0">
                <a:solidFill>
                  <a:schemeClr val="accent4">
                    <a:lumMod val="65000"/>
                    <a:lumOff val="35000"/>
                  </a:schemeClr>
                </a:solidFill>
                <a:latin typeface="Avenir Medium"/>
                <a:cs typeface="Avenir Medium"/>
              </a:rPr>
              <a:t>Objective and feedback</a:t>
            </a:r>
          </a:p>
          <a:p>
            <a:pPr marL="457200" indent="-457200">
              <a:buFont typeface="Arial" panose="020B0604020202020204" pitchFamily="34" charset="0"/>
              <a:buChar char="•"/>
            </a:pPr>
            <a:r>
              <a:rPr lang="en-US" sz="2400" dirty="0" smtClean="0">
                <a:solidFill>
                  <a:schemeClr val="accent4">
                    <a:lumMod val="65000"/>
                    <a:lumOff val="35000"/>
                  </a:schemeClr>
                </a:solidFill>
                <a:latin typeface="Avenir Medium"/>
                <a:cs typeface="Avenir Medium"/>
              </a:rPr>
              <a:t>Game actions/mechanics</a:t>
            </a:r>
          </a:p>
          <a:p>
            <a:pPr marL="457200" indent="-457200">
              <a:buFont typeface="Arial" panose="020B0604020202020204" pitchFamily="34" charset="0"/>
              <a:buChar char="•"/>
            </a:pPr>
            <a:r>
              <a:rPr lang="en-US" sz="2400" dirty="0" smtClean="0">
                <a:solidFill>
                  <a:schemeClr val="accent4">
                    <a:lumMod val="65000"/>
                    <a:lumOff val="35000"/>
                  </a:schemeClr>
                </a:solidFill>
                <a:latin typeface="Avenir Medium"/>
                <a:cs typeface="Avenir Medium"/>
              </a:rPr>
              <a:t>Rules/boundaries</a:t>
            </a:r>
            <a:endParaRPr lang="en-US" sz="2400" dirty="0">
              <a:solidFill>
                <a:schemeClr val="accent4">
                  <a:lumMod val="65000"/>
                  <a:lumOff val="35000"/>
                </a:schemeClr>
              </a:solidFill>
            </a:endParaRPr>
          </a:p>
        </p:txBody>
      </p:sp>
      <p:sp>
        <p:nvSpPr>
          <p:cNvPr id="11" name="Rectangle 10"/>
          <p:cNvSpPr/>
          <p:nvPr/>
        </p:nvSpPr>
        <p:spPr>
          <a:xfrm>
            <a:off x="1828800" y="2057406"/>
            <a:ext cx="7113846" cy="461665"/>
          </a:xfrm>
          <a:prstGeom prst="rect">
            <a:avLst/>
          </a:prstGeom>
        </p:spPr>
        <p:txBody>
          <a:bodyPr wrap="none">
            <a:spAutoFit/>
          </a:bodyPr>
          <a:lstStyle/>
          <a:p>
            <a:r>
              <a:rPr lang="en-US" sz="2400" dirty="0" smtClean="0">
                <a:solidFill>
                  <a:schemeClr val="tx1">
                    <a:lumMod val="65000"/>
                    <a:lumOff val="35000"/>
                  </a:schemeClr>
                </a:solidFill>
                <a:latin typeface="Avenir Medium"/>
                <a:cs typeface="Avenir Medium"/>
              </a:rPr>
              <a:t>Each group pitches their game to the other groups:</a:t>
            </a:r>
            <a:endParaRPr lang="en-US" sz="2400"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22A68B23-F8A7-974B-B2F8-1F3431E9DC46}" type="slidenum">
              <a:rPr lang="en-GB" smtClean="0"/>
              <a:pPr>
                <a:defRPr/>
              </a:pPr>
              <a:t>42</a:t>
            </a:fld>
            <a:endParaRPr lang="en-GB"/>
          </a:p>
        </p:txBody>
      </p:sp>
      <p:sp>
        <p:nvSpPr>
          <p:cNvPr id="4" name="TextBox 3"/>
          <p:cNvSpPr txBox="1"/>
          <p:nvPr/>
        </p:nvSpPr>
        <p:spPr>
          <a:xfrm>
            <a:off x="416496" y="1988840"/>
            <a:ext cx="8856984" cy="707886"/>
          </a:xfrm>
          <a:prstGeom prst="rect">
            <a:avLst/>
          </a:prstGeom>
          <a:noFill/>
        </p:spPr>
        <p:txBody>
          <a:bodyPr wrap="square" rtlCol="0">
            <a:spAutoFit/>
          </a:bodyPr>
          <a:lstStyle/>
          <a:p>
            <a:r>
              <a:rPr lang="en-US" sz="2000" dirty="0" smtClean="0">
                <a:solidFill>
                  <a:schemeClr val="tx1">
                    <a:lumMod val="65000"/>
                    <a:lumOff val="35000"/>
                  </a:schemeClr>
                </a:solidFill>
              </a:rPr>
              <a:t>Each group plays the game created by another group. (If there is an even number of groups, pair up. Otherwise, rotate.)</a:t>
            </a:r>
            <a:endParaRPr lang="en-US" sz="2000" dirty="0">
              <a:solidFill>
                <a:schemeClr val="tx1">
                  <a:lumMod val="65000"/>
                  <a:lumOff val="35000"/>
                </a:schemeClr>
              </a:solidFill>
            </a:endParaRPr>
          </a:p>
        </p:txBody>
      </p:sp>
      <p:pic>
        <p:nvPicPr>
          <p:cNvPr id="7" name="Picture 6" descr="resizedlogo.jpg"/>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905000" y="5984202"/>
            <a:ext cx="2216224" cy="517673"/>
          </a:xfrm>
          <a:prstGeom prst="rect">
            <a:avLst/>
          </a:prstGeom>
        </p:spPr>
      </p:pic>
      <p:pic>
        <p:nvPicPr>
          <p:cNvPr id="8" name="Picture 7" descr="Screen Shot 2014-06-19 at 7.03.25 PM.png"/>
          <p:cNvPicPr>
            <a:picLocks noChangeAspect="1"/>
          </p:cNvPicPr>
          <p:nvPr/>
        </p:nvPicPr>
        <p:blipFill>
          <a:blip r:embed="rId4"/>
          <a:stretch>
            <a:fillRect/>
          </a:stretch>
        </p:blipFill>
        <p:spPr>
          <a:xfrm>
            <a:off x="5025008" y="2924944"/>
            <a:ext cx="4432793" cy="2438400"/>
          </a:xfrm>
          <a:prstGeom prst="rect">
            <a:avLst/>
          </a:prstGeom>
        </p:spPr>
      </p:pic>
      <p:pic>
        <p:nvPicPr>
          <p:cNvPr id="9" name="Picture 8" descr="Screen Shot 2014-06-19 at 7.03.09 PM.png"/>
          <p:cNvPicPr>
            <a:picLocks noChangeAspect="1"/>
          </p:cNvPicPr>
          <p:nvPr/>
        </p:nvPicPr>
        <p:blipFill>
          <a:blip r:embed="rId5"/>
          <a:stretch>
            <a:fillRect/>
          </a:stretch>
        </p:blipFill>
        <p:spPr>
          <a:xfrm>
            <a:off x="560512" y="3140968"/>
            <a:ext cx="3868045" cy="2107144"/>
          </a:xfrm>
          <a:prstGeom prst="rect">
            <a:avLst/>
          </a:prstGeom>
        </p:spPr>
      </p:pic>
      <p:grpSp>
        <p:nvGrpSpPr>
          <p:cNvPr id="11" name="Group 10"/>
          <p:cNvGrpSpPr/>
          <p:nvPr/>
        </p:nvGrpSpPr>
        <p:grpSpPr>
          <a:xfrm>
            <a:off x="1784648" y="188640"/>
            <a:ext cx="8784976" cy="1584176"/>
            <a:chOff x="-159568" y="476672"/>
            <a:chExt cx="8784976" cy="1584176"/>
          </a:xfrm>
        </p:grpSpPr>
        <p:sp>
          <p:nvSpPr>
            <p:cNvPr id="12" name="TextBox 11"/>
            <p:cNvSpPr txBox="1"/>
            <p:nvPr/>
          </p:nvSpPr>
          <p:spPr>
            <a:xfrm>
              <a:off x="-159568" y="476672"/>
              <a:ext cx="7128792" cy="646331"/>
            </a:xfrm>
            <a:prstGeom prst="rect">
              <a:avLst/>
            </a:prstGeom>
            <a:noFill/>
          </p:spPr>
          <p:txBody>
            <a:bodyPr wrap="square" rtlCol="0">
              <a:spAutoFit/>
            </a:bodyPr>
            <a:lstStyle/>
            <a:p>
              <a:r>
                <a:rPr lang="en-US" sz="3600" b="1" kern="600" dirty="0" smtClean="0">
                  <a:solidFill>
                    <a:srgbClr val="D77AA9"/>
                  </a:solidFill>
                  <a:latin typeface="Avenir Medium"/>
                  <a:cs typeface="Avenir Medium"/>
                </a:rPr>
                <a:t>Challenge #4: </a:t>
              </a:r>
              <a:r>
                <a:rPr lang="en-US" sz="3600" kern="600" dirty="0" smtClean="0">
                  <a:solidFill>
                    <a:srgbClr val="595959"/>
                  </a:solidFill>
                  <a:latin typeface="Avenir Medium"/>
                  <a:cs typeface="Avenir Medium"/>
                </a:rPr>
                <a:t>Make Your Own!</a:t>
              </a:r>
              <a:endParaRPr lang="en-US" sz="3600" kern="600" dirty="0">
                <a:solidFill>
                  <a:srgbClr val="595959"/>
                </a:solidFill>
                <a:latin typeface="Avenir Medium"/>
                <a:cs typeface="Avenir Medium"/>
              </a:endParaRPr>
            </a:p>
          </p:txBody>
        </p:sp>
        <p:sp>
          <p:nvSpPr>
            <p:cNvPr id="13" name="TextBox 12"/>
            <p:cNvSpPr txBox="1"/>
            <p:nvPr/>
          </p:nvSpPr>
          <p:spPr>
            <a:xfrm>
              <a:off x="-87560" y="1599183"/>
              <a:ext cx="1066837" cy="461665"/>
            </a:xfrm>
            <a:prstGeom prst="rect">
              <a:avLst/>
            </a:prstGeom>
            <a:noFill/>
          </p:spPr>
          <p:txBody>
            <a:bodyPr wrap="square" rtlCol="0">
              <a:spAutoFit/>
            </a:bodyPr>
            <a:lstStyle/>
            <a:p>
              <a:r>
                <a:rPr lang="en-US" sz="2400" b="1" dirty="0" smtClean="0">
                  <a:solidFill>
                    <a:srgbClr val="D77AA9"/>
                  </a:solidFill>
                  <a:latin typeface="Avenir Medium"/>
                  <a:cs typeface="Avenir Medium"/>
                </a:rPr>
                <a:t>Time:</a:t>
              </a:r>
              <a:endParaRPr lang="en-US" sz="2400" dirty="0">
                <a:solidFill>
                  <a:schemeClr val="tx1">
                    <a:lumMod val="65000"/>
                    <a:lumOff val="35000"/>
                  </a:schemeClr>
                </a:solidFill>
                <a:latin typeface="Avenir Medium"/>
                <a:cs typeface="Avenir Medium"/>
              </a:endParaRPr>
            </a:p>
          </p:txBody>
        </p:sp>
        <p:sp>
          <p:nvSpPr>
            <p:cNvPr id="14" name="TextBox 13"/>
            <p:cNvSpPr txBox="1"/>
            <p:nvPr/>
          </p:nvSpPr>
          <p:spPr>
            <a:xfrm>
              <a:off x="-87559" y="1124745"/>
              <a:ext cx="1219242" cy="461665"/>
            </a:xfrm>
            <a:prstGeom prst="rect">
              <a:avLst/>
            </a:prstGeom>
            <a:noFill/>
          </p:spPr>
          <p:txBody>
            <a:bodyPr wrap="square" rtlCol="0">
              <a:spAutoFit/>
            </a:bodyPr>
            <a:lstStyle/>
            <a:p>
              <a:r>
                <a:rPr lang="en-US" sz="2400" b="1" dirty="0" smtClean="0">
                  <a:solidFill>
                    <a:srgbClr val="D77AA9"/>
                  </a:solidFill>
                  <a:latin typeface="Avenir Medium"/>
                  <a:cs typeface="Avenir Medium"/>
                </a:rPr>
                <a:t>Goal:</a:t>
              </a:r>
              <a:endParaRPr lang="en-US" sz="2400" dirty="0">
                <a:solidFill>
                  <a:schemeClr val="tx1">
                    <a:lumMod val="65000"/>
                    <a:lumOff val="35000"/>
                  </a:schemeClr>
                </a:solidFill>
                <a:latin typeface="Avenir Medium"/>
                <a:cs typeface="Avenir Medium"/>
              </a:endParaRPr>
            </a:p>
          </p:txBody>
        </p:sp>
        <p:sp>
          <p:nvSpPr>
            <p:cNvPr id="15" name="Rectangle 14"/>
            <p:cNvSpPr/>
            <p:nvPr/>
          </p:nvSpPr>
          <p:spPr>
            <a:xfrm>
              <a:off x="776536" y="1599182"/>
              <a:ext cx="1184909" cy="430887"/>
            </a:xfrm>
            <a:prstGeom prst="rect">
              <a:avLst/>
            </a:prstGeom>
          </p:spPr>
          <p:txBody>
            <a:bodyPr wrap="square">
              <a:spAutoFit/>
            </a:bodyPr>
            <a:lstStyle/>
            <a:p>
              <a:pPr lvl="0"/>
              <a:r>
                <a:rPr lang="en-US" sz="2200" dirty="0" smtClean="0">
                  <a:solidFill>
                    <a:srgbClr val="000000">
                      <a:lumMod val="65000"/>
                      <a:lumOff val="35000"/>
                    </a:srgbClr>
                  </a:solidFill>
                  <a:latin typeface="Avenir Medium"/>
                  <a:cs typeface="Avenir Medium"/>
                </a:rPr>
                <a:t>15 </a:t>
              </a:r>
              <a:r>
                <a:rPr lang="en-US" sz="2200" dirty="0">
                  <a:solidFill>
                    <a:srgbClr val="000000">
                      <a:lumMod val="65000"/>
                      <a:lumOff val="35000"/>
                    </a:srgbClr>
                  </a:solidFill>
                  <a:latin typeface="Avenir Medium"/>
                  <a:cs typeface="Avenir Medium"/>
                </a:rPr>
                <a:t>min</a:t>
              </a:r>
            </a:p>
          </p:txBody>
        </p:sp>
        <p:sp>
          <p:nvSpPr>
            <p:cNvPr id="16" name="Rectangle 15"/>
            <p:cNvSpPr/>
            <p:nvPr/>
          </p:nvSpPr>
          <p:spPr>
            <a:xfrm>
              <a:off x="776536" y="1124744"/>
              <a:ext cx="7848872" cy="430887"/>
            </a:xfrm>
            <a:prstGeom prst="rect">
              <a:avLst/>
            </a:prstGeom>
          </p:spPr>
          <p:txBody>
            <a:bodyPr wrap="square">
              <a:spAutoFit/>
            </a:bodyPr>
            <a:lstStyle/>
            <a:p>
              <a:pPr lvl="0"/>
              <a:r>
                <a:rPr lang="en-US" sz="2200" dirty="0" smtClean="0">
                  <a:solidFill>
                    <a:srgbClr val="000000">
                      <a:lumMod val="65000"/>
                      <a:lumOff val="35000"/>
                    </a:srgbClr>
                  </a:solidFill>
                  <a:latin typeface="Avenir Medium"/>
                  <a:cs typeface="Avenir Medium"/>
                </a:rPr>
                <a:t>Play another group’s game</a:t>
              </a:r>
              <a:endParaRPr lang="en-US" sz="2200" dirty="0">
                <a:solidFill>
                  <a:srgbClr val="000000">
                    <a:lumMod val="65000"/>
                    <a:lumOff val="35000"/>
                  </a:srgbClr>
                </a:solidFill>
                <a:latin typeface="Avenir Medium"/>
                <a:cs typeface="Avenir Medium"/>
              </a:endParaRPr>
            </a:p>
          </p:txBody>
        </p:sp>
      </p:grpSp>
      <p:pic>
        <p:nvPicPr>
          <p:cNvPr id="17" name="Picture 16" descr="Screen Shot 2014-07-13 at 7.41.35 PM.png"/>
          <p:cNvPicPr>
            <a:picLocks noChangeAspect="1"/>
          </p:cNvPicPr>
          <p:nvPr/>
        </p:nvPicPr>
        <p:blipFill>
          <a:blip r:embed="rId6"/>
          <a:stretch>
            <a:fillRect/>
          </a:stretch>
        </p:blipFill>
        <p:spPr>
          <a:xfrm>
            <a:off x="176323" y="457200"/>
            <a:ext cx="1451072" cy="1219200"/>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17558972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22A68B23-F8A7-974B-B2F8-1F3431E9DC46}" type="slidenum">
              <a:rPr lang="en-GB" smtClean="0"/>
              <a:pPr>
                <a:defRPr/>
              </a:pPr>
              <a:t>43</a:t>
            </a:fld>
            <a:endParaRPr lang="en-GB"/>
          </a:p>
        </p:txBody>
      </p:sp>
      <p:sp>
        <p:nvSpPr>
          <p:cNvPr id="3" name="TextBox 2"/>
          <p:cNvSpPr txBox="1"/>
          <p:nvPr/>
        </p:nvSpPr>
        <p:spPr>
          <a:xfrm>
            <a:off x="1856656" y="2276872"/>
            <a:ext cx="8686800" cy="2893100"/>
          </a:xfrm>
          <a:prstGeom prst="rect">
            <a:avLst/>
          </a:prstGeom>
          <a:noFill/>
        </p:spPr>
        <p:txBody>
          <a:bodyPr wrap="square" rtlCol="0">
            <a:spAutoFit/>
          </a:bodyPr>
          <a:lstStyle/>
          <a:p>
            <a:r>
              <a:rPr lang="en-US" sz="2800" dirty="0" smtClean="0">
                <a:solidFill>
                  <a:schemeClr val="tx1">
                    <a:lumMod val="65000"/>
                    <a:lumOff val="35000"/>
                  </a:schemeClr>
                </a:solidFill>
              </a:rPr>
              <a:t>Consider your group’s design and the other group’s design:</a:t>
            </a:r>
          </a:p>
          <a:p>
            <a:endParaRPr lang="en-US" sz="2800" dirty="0" smtClean="0">
              <a:solidFill>
                <a:schemeClr val="tx1">
                  <a:lumMod val="65000"/>
                  <a:lumOff val="35000"/>
                </a:schemeClr>
              </a:solidFill>
            </a:endParaRPr>
          </a:p>
          <a:p>
            <a:pPr>
              <a:buFont typeface="Arial"/>
              <a:buChar char="•"/>
            </a:pPr>
            <a:r>
              <a:rPr lang="en-US" sz="2800" dirty="0" smtClean="0">
                <a:solidFill>
                  <a:schemeClr val="tx1">
                    <a:lumMod val="65000"/>
                    <a:lumOff val="35000"/>
                  </a:schemeClr>
                </a:solidFill>
              </a:rPr>
              <a:t>What elements of each </a:t>
            </a:r>
            <a:r>
              <a:rPr lang="en-US" sz="2800" dirty="0" smtClean="0">
                <a:solidFill>
                  <a:srgbClr val="ED6B06"/>
                </a:solidFill>
              </a:rPr>
              <a:t>worked</a:t>
            </a:r>
            <a:r>
              <a:rPr lang="en-US" sz="2800" dirty="0" smtClean="0">
                <a:solidFill>
                  <a:schemeClr val="tx1">
                    <a:lumMod val="65000"/>
                    <a:lumOff val="35000"/>
                  </a:schemeClr>
                </a:solidFill>
              </a:rPr>
              <a:t> for you?</a:t>
            </a:r>
          </a:p>
          <a:p>
            <a:pPr>
              <a:buFont typeface="Arial"/>
              <a:buChar char="•"/>
            </a:pPr>
            <a:r>
              <a:rPr lang="en-US" sz="2800" dirty="0" smtClean="0">
                <a:solidFill>
                  <a:schemeClr val="tx1">
                    <a:lumMod val="65000"/>
                    <a:lumOff val="35000"/>
                  </a:schemeClr>
                </a:solidFill>
              </a:rPr>
              <a:t>What would you like to </a:t>
            </a:r>
            <a:r>
              <a:rPr lang="en-US" sz="2800" dirty="0" smtClean="0">
                <a:solidFill>
                  <a:schemeClr val="accent1"/>
                </a:solidFill>
              </a:rPr>
              <a:t>change</a:t>
            </a:r>
            <a:r>
              <a:rPr lang="en-US" sz="2800" dirty="0" smtClean="0">
                <a:solidFill>
                  <a:schemeClr val="tx1">
                    <a:lumMod val="65000"/>
                    <a:lumOff val="35000"/>
                  </a:schemeClr>
                </a:solidFill>
              </a:rPr>
              <a:t>?</a:t>
            </a:r>
            <a:endParaRPr lang="en-US" sz="2800" dirty="0">
              <a:solidFill>
                <a:schemeClr val="tx1">
                  <a:lumMod val="65000"/>
                  <a:lumOff val="35000"/>
                </a:schemeClr>
              </a:solidFill>
            </a:endParaRPr>
          </a:p>
        </p:txBody>
      </p:sp>
      <p:pic>
        <p:nvPicPr>
          <p:cNvPr id="6" name="Picture 5" descr="resizedlogo.jpg"/>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905000" y="5984202"/>
            <a:ext cx="2216224" cy="517673"/>
          </a:xfrm>
          <a:prstGeom prst="rect">
            <a:avLst/>
          </a:prstGeom>
        </p:spPr>
      </p:pic>
      <p:grpSp>
        <p:nvGrpSpPr>
          <p:cNvPr id="9" name="Group 8"/>
          <p:cNvGrpSpPr/>
          <p:nvPr/>
        </p:nvGrpSpPr>
        <p:grpSpPr>
          <a:xfrm>
            <a:off x="1784648" y="188640"/>
            <a:ext cx="8784976" cy="1584176"/>
            <a:chOff x="-159568" y="476672"/>
            <a:chExt cx="8784976" cy="1584176"/>
          </a:xfrm>
        </p:grpSpPr>
        <p:sp>
          <p:nvSpPr>
            <p:cNvPr id="10" name="TextBox 9"/>
            <p:cNvSpPr txBox="1"/>
            <p:nvPr/>
          </p:nvSpPr>
          <p:spPr>
            <a:xfrm>
              <a:off x="-159568" y="476672"/>
              <a:ext cx="7128792" cy="646331"/>
            </a:xfrm>
            <a:prstGeom prst="rect">
              <a:avLst/>
            </a:prstGeom>
            <a:noFill/>
          </p:spPr>
          <p:txBody>
            <a:bodyPr wrap="square" rtlCol="0">
              <a:spAutoFit/>
            </a:bodyPr>
            <a:lstStyle/>
            <a:p>
              <a:r>
                <a:rPr lang="en-US" sz="3600" b="1" kern="600" dirty="0" smtClean="0">
                  <a:solidFill>
                    <a:srgbClr val="D77AA9"/>
                  </a:solidFill>
                  <a:latin typeface="Avenir Medium"/>
                  <a:cs typeface="Avenir Medium"/>
                </a:rPr>
                <a:t>Challenge #4: </a:t>
              </a:r>
              <a:r>
                <a:rPr lang="en-US" sz="3600" kern="600" dirty="0" smtClean="0">
                  <a:solidFill>
                    <a:srgbClr val="595959"/>
                  </a:solidFill>
                  <a:latin typeface="Avenir Medium"/>
                  <a:cs typeface="Avenir Medium"/>
                </a:rPr>
                <a:t>Make Your Own!</a:t>
              </a:r>
              <a:endParaRPr lang="en-US" sz="3600" kern="600" dirty="0">
                <a:solidFill>
                  <a:srgbClr val="595959"/>
                </a:solidFill>
                <a:latin typeface="Avenir Medium"/>
                <a:cs typeface="Avenir Medium"/>
              </a:endParaRPr>
            </a:p>
          </p:txBody>
        </p:sp>
        <p:sp>
          <p:nvSpPr>
            <p:cNvPr id="11" name="TextBox 10"/>
            <p:cNvSpPr txBox="1"/>
            <p:nvPr/>
          </p:nvSpPr>
          <p:spPr>
            <a:xfrm>
              <a:off x="-87560" y="1599183"/>
              <a:ext cx="1066837" cy="461665"/>
            </a:xfrm>
            <a:prstGeom prst="rect">
              <a:avLst/>
            </a:prstGeom>
            <a:noFill/>
          </p:spPr>
          <p:txBody>
            <a:bodyPr wrap="square" rtlCol="0">
              <a:spAutoFit/>
            </a:bodyPr>
            <a:lstStyle/>
            <a:p>
              <a:r>
                <a:rPr lang="en-US" sz="2400" b="1" dirty="0" smtClean="0">
                  <a:solidFill>
                    <a:srgbClr val="D77AA9"/>
                  </a:solidFill>
                  <a:latin typeface="Avenir Medium"/>
                  <a:cs typeface="Avenir Medium"/>
                </a:rPr>
                <a:t>Time:</a:t>
              </a:r>
              <a:endParaRPr lang="en-US" sz="2400" dirty="0">
                <a:solidFill>
                  <a:schemeClr val="tx1">
                    <a:lumMod val="65000"/>
                    <a:lumOff val="35000"/>
                  </a:schemeClr>
                </a:solidFill>
                <a:latin typeface="Avenir Medium"/>
                <a:cs typeface="Avenir Medium"/>
              </a:endParaRPr>
            </a:p>
          </p:txBody>
        </p:sp>
        <p:sp>
          <p:nvSpPr>
            <p:cNvPr id="12" name="TextBox 11"/>
            <p:cNvSpPr txBox="1"/>
            <p:nvPr/>
          </p:nvSpPr>
          <p:spPr>
            <a:xfrm>
              <a:off x="-87559" y="1124745"/>
              <a:ext cx="1219242" cy="461665"/>
            </a:xfrm>
            <a:prstGeom prst="rect">
              <a:avLst/>
            </a:prstGeom>
            <a:noFill/>
          </p:spPr>
          <p:txBody>
            <a:bodyPr wrap="square" rtlCol="0">
              <a:spAutoFit/>
            </a:bodyPr>
            <a:lstStyle/>
            <a:p>
              <a:r>
                <a:rPr lang="en-US" sz="2400" b="1" dirty="0" smtClean="0">
                  <a:solidFill>
                    <a:srgbClr val="D77AA9"/>
                  </a:solidFill>
                  <a:latin typeface="Avenir Medium"/>
                  <a:cs typeface="Avenir Medium"/>
                </a:rPr>
                <a:t>Goal:</a:t>
              </a:r>
              <a:endParaRPr lang="en-US" sz="2400" dirty="0">
                <a:solidFill>
                  <a:schemeClr val="tx1">
                    <a:lumMod val="65000"/>
                    <a:lumOff val="35000"/>
                  </a:schemeClr>
                </a:solidFill>
                <a:latin typeface="Avenir Medium"/>
                <a:cs typeface="Avenir Medium"/>
              </a:endParaRPr>
            </a:p>
          </p:txBody>
        </p:sp>
        <p:sp>
          <p:nvSpPr>
            <p:cNvPr id="13" name="Rectangle 12"/>
            <p:cNvSpPr/>
            <p:nvPr/>
          </p:nvSpPr>
          <p:spPr>
            <a:xfrm>
              <a:off x="776536" y="1599182"/>
              <a:ext cx="1184909" cy="430887"/>
            </a:xfrm>
            <a:prstGeom prst="rect">
              <a:avLst/>
            </a:prstGeom>
          </p:spPr>
          <p:txBody>
            <a:bodyPr wrap="square">
              <a:spAutoFit/>
            </a:bodyPr>
            <a:lstStyle/>
            <a:p>
              <a:pPr lvl="0"/>
              <a:r>
                <a:rPr lang="en-US" sz="2200" dirty="0" smtClean="0">
                  <a:solidFill>
                    <a:srgbClr val="000000">
                      <a:lumMod val="65000"/>
                      <a:lumOff val="35000"/>
                    </a:srgbClr>
                  </a:solidFill>
                  <a:latin typeface="Avenir Medium"/>
                  <a:cs typeface="Avenir Medium"/>
                </a:rPr>
                <a:t>10 </a:t>
              </a:r>
              <a:r>
                <a:rPr lang="en-US" sz="2200" dirty="0">
                  <a:solidFill>
                    <a:srgbClr val="000000">
                      <a:lumMod val="65000"/>
                      <a:lumOff val="35000"/>
                    </a:srgbClr>
                  </a:solidFill>
                  <a:latin typeface="Avenir Medium"/>
                  <a:cs typeface="Avenir Medium"/>
                </a:rPr>
                <a:t>min</a:t>
              </a:r>
            </a:p>
          </p:txBody>
        </p:sp>
        <p:sp>
          <p:nvSpPr>
            <p:cNvPr id="14" name="Rectangle 13"/>
            <p:cNvSpPr/>
            <p:nvPr/>
          </p:nvSpPr>
          <p:spPr>
            <a:xfrm>
              <a:off x="776536" y="1124744"/>
              <a:ext cx="7848872" cy="430887"/>
            </a:xfrm>
            <a:prstGeom prst="rect">
              <a:avLst/>
            </a:prstGeom>
          </p:spPr>
          <p:txBody>
            <a:bodyPr wrap="square">
              <a:spAutoFit/>
            </a:bodyPr>
            <a:lstStyle/>
            <a:p>
              <a:pPr lvl="0"/>
              <a:r>
                <a:rPr lang="en-US" sz="2200" dirty="0" smtClean="0">
                  <a:solidFill>
                    <a:srgbClr val="000000">
                      <a:lumMod val="65000"/>
                      <a:lumOff val="35000"/>
                    </a:srgbClr>
                  </a:solidFill>
                  <a:latin typeface="Avenir Medium"/>
                  <a:cs typeface="Avenir Medium"/>
                </a:rPr>
                <a:t>Share, Reflect, Discuss</a:t>
              </a:r>
              <a:endParaRPr lang="en-US" sz="2200" dirty="0">
                <a:solidFill>
                  <a:srgbClr val="000000">
                    <a:lumMod val="65000"/>
                    <a:lumOff val="35000"/>
                  </a:srgbClr>
                </a:solidFill>
                <a:latin typeface="Avenir Medium"/>
                <a:cs typeface="Avenir Medium"/>
              </a:endParaRPr>
            </a:p>
          </p:txBody>
        </p:sp>
      </p:grpSp>
      <p:pic>
        <p:nvPicPr>
          <p:cNvPr id="15" name="Picture 14" descr="Screen Shot 2014-07-13 at 7.41.35 PM.png"/>
          <p:cNvPicPr>
            <a:picLocks noChangeAspect="1"/>
          </p:cNvPicPr>
          <p:nvPr/>
        </p:nvPicPr>
        <p:blipFill>
          <a:blip r:embed="rId4"/>
          <a:stretch>
            <a:fillRect/>
          </a:stretch>
        </p:blipFill>
        <p:spPr>
          <a:xfrm>
            <a:off x="176323" y="457200"/>
            <a:ext cx="1451072" cy="1219200"/>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64234041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32520" y="548680"/>
            <a:ext cx="6012160" cy="794792"/>
          </a:xfrm>
        </p:spPr>
        <p:txBody>
          <a:bodyPr>
            <a:noAutofit/>
          </a:bodyPr>
          <a:lstStyle/>
          <a:p>
            <a:r>
              <a:rPr lang="en-US" sz="3600" dirty="0" smtClean="0">
                <a:solidFill>
                  <a:srgbClr val="595959"/>
                </a:solidFill>
                <a:latin typeface="Avenir Medium"/>
                <a:cs typeface="Avenir Medium"/>
              </a:rPr>
              <a:t>Engagement Games</a:t>
            </a:r>
            <a:endParaRPr lang="en-US" sz="3600" dirty="0">
              <a:solidFill>
                <a:srgbClr val="595959"/>
              </a:solidFill>
              <a:latin typeface="Avenir Medium"/>
              <a:cs typeface="Avenir Medium"/>
            </a:endParaRPr>
          </a:p>
        </p:txBody>
      </p:sp>
      <p:sp>
        <p:nvSpPr>
          <p:cNvPr id="4" name="TextBox 3"/>
          <p:cNvSpPr txBox="1"/>
          <p:nvPr/>
        </p:nvSpPr>
        <p:spPr>
          <a:xfrm>
            <a:off x="1064568" y="1628800"/>
            <a:ext cx="5840038" cy="2677646"/>
          </a:xfrm>
          <a:prstGeom prst="rect">
            <a:avLst/>
          </a:prstGeom>
          <a:noFill/>
        </p:spPr>
        <p:txBody>
          <a:bodyPr wrap="none" lIns="91429" tIns="45715" rIns="91429" bIns="45715" rtlCol="0">
            <a:spAutoFit/>
          </a:bodyPr>
          <a:lstStyle/>
          <a:p>
            <a:r>
              <a:rPr lang="en-US" sz="2400" dirty="0">
                <a:solidFill>
                  <a:schemeClr val="tx1">
                    <a:lumMod val="65000"/>
                    <a:lumOff val="35000"/>
                  </a:schemeClr>
                </a:solidFill>
                <a:latin typeface="Avenir Medium"/>
                <a:cs typeface="Avenir Medium"/>
              </a:rPr>
              <a:t>/</a:t>
            </a:r>
            <a:r>
              <a:rPr lang="en-US" sz="2400" dirty="0" err="1">
                <a:solidFill>
                  <a:schemeClr val="tx1">
                    <a:lumMod val="65000"/>
                    <a:lumOff val="35000"/>
                  </a:schemeClr>
                </a:solidFill>
                <a:latin typeface="Avenir Medium"/>
                <a:cs typeface="Avenir Medium"/>
              </a:rPr>
              <a:t>enˈgājmənt</a:t>
            </a:r>
            <a:r>
              <a:rPr lang="en-US" sz="2400" dirty="0">
                <a:solidFill>
                  <a:schemeClr val="tx1">
                    <a:lumMod val="65000"/>
                    <a:lumOff val="35000"/>
                  </a:schemeClr>
                </a:solidFill>
                <a:latin typeface="Avenir Medium"/>
                <a:cs typeface="Avenir Medium"/>
              </a:rPr>
              <a:t> </a:t>
            </a:r>
            <a:r>
              <a:rPr lang="en-US" sz="2400" dirty="0" err="1">
                <a:solidFill>
                  <a:schemeClr val="tx1">
                    <a:lumMod val="65000"/>
                    <a:lumOff val="35000"/>
                  </a:schemeClr>
                </a:solidFill>
                <a:latin typeface="Avenir Medium"/>
                <a:cs typeface="Avenir Medium"/>
              </a:rPr>
              <a:t>gām</a:t>
            </a:r>
            <a:r>
              <a:rPr lang="en-US" sz="2400" dirty="0">
                <a:solidFill>
                  <a:schemeClr val="tx1">
                    <a:lumMod val="65000"/>
                    <a:lumOff val="35000"/>
                  </a:schemeClr>
                </a:solidFill>
                <a:latin typeface="Avenir Medium"/>
                <a:cs typeface="Avenir Medium"/>
              </a:rPr>
              <a:t>/ </a:t>
            </a:r>
          </a:p>
          <a:p>
            <a:r>
              <a:rPr lang="en-US" sz="2400" dirty="0">
                <a:solidFill>
                  <a:schemeClr val="tx1">
                    <a:lumMod val="50000"/>
                    <a:lumOff val="50000"/>
                  </a:schemeClr>
                </a:solidFill>
                <a:latin typeface="Avenir Medium"/>
                <a:cs typeface="Avenir Medium"/>
              </a:rPr>
              <a:t>Noun</a:t>
            </a:r>
          </a:p>
          <a:p>
            <a:pPr marL="457200" indent="-457200">
              <a:buAutoNum type="arabicPeriod"/>
            </a:pPr>
            <a:r>
              <a:rPr lang="en-US" sz="2400" dirty="0" smtClean="0">
                <a:solidFill>
                  <a:schemeClr val="tx1">
                    <a:lumMod val="65000"/>
                    <a:lumOff val="35000"/>
                  </a:schemeClr>
                </a:solidFill>
                <a:latin typeface="Avenir Medium"/>
                <a:cs typeface="Avenir Medium"/>
              </a:rPr>
              <a:t>The game is the process</a:t>
            </a:r>
          </a:p>
          <a:p>
            <a:pPr marL="457200" indent="-457200">
              <a:buAutoNum type="arabicPeriod"/>
            </a:pPr>
            <a:r>
              <a:rPr lang="en-US" sz="2400" dirty="0" smtClean="0">
                <a:solidFill>
                  <a:schemeClr val="tx1">
                    <a:lumMod val="65000"/>
                    <a:lumOff val="35000"/>
                  </a:schemeClr>
                </a:solidFill>
                <a:latin typeface="Avenir Medium"/>
                <a:cs typeface="Avenir Medium"/>
              </a:rPr>
              <a:t> Acts of play are the real-world actions</a:t>
            </a:r>
            <a:endParaRPr lang="en-US" sz="2400" dirty="0">
              <a:solidFill>
                <a:schemeClr val="tx1">
                  <a:lumMod val="50000"/>
                  <a:lumOff val="50000"/>
                </a:schemeClr>
              </a:solidFill>
              <a:latin typeface="Avenir Medium"/>
              <a:cs typeface="Avenir Medium"/>
            </a:endParaRPr>
          </a:p>
          <a:p>
            <a:endParaRPr lang="en-US" sz="2400" dirty="0">
              <a:solidFill>
                <a:schemeClr val="tx1">
                  <a:lumMod val="50000"/>
                  <a:lumOff val="50000"/>
                </a:schemeClr>
              </a:solidFill>
              <a:latin typeface="Avenir Medium"/>
              <a:cs typeface="Avenir Medium"/>
            </a:endParaRPr>
          </a:p>
        </p:txBody>
      </p:sp>
      <p:pic>
        <p:nvPicPr>
          <p:cNvPr id="6" name="Picture 5" descr="Layer-14-copy.png"/>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8001003" y="3352806"/>
            <a:ext cx="1493847" cy="1794815"/>
          </a:xfrm>
          <a:prstGeom prst="rect">
            <a:avLst/>
          </a:prstGeom>
        </p:spPr>
      </p:pic>
      <p:pic>
        <p:nvPicPr>
          <p:cNvPr id="7" name="Picture 6" descr="house.png"/>
          <p:cNvPicPr>
            <a:picLocks noChangeAspect="1"/>
          </p:cNvPicPr>
          <p:nvPr/>
        </p:nvPicPr>
        <p:blipFill>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6781800" y="4343406"/>
            <a:ext cx="1498324" cy="1800197"/>
          </a:xfrm>
          <a:prstGeom prst="rect">
            <a:avLst/>
          </a:prstGeom>
        </p:spPr>
      </p:pic>
      <p:pic>
        <p:nvPicPr>
          <p:cNvPr id="8" name="Picture 7" descr="resizedlogo.jpg"/>
          <p:cNvPicPr>
            <a:picLocks noChangeAspect="1"/>
          </p:cNvPicPr>
          <p:nvPr/>
        </p:nvPicPr>
        <p:blipFill>
          <a:blip r:embed="rId5">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905003" y="5984208"/>
            <a:ext cx="2216224" cy="517673"/>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60558278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Rounded Rectangle 1"/>
          <p:cNvSpPr/>
          <p:nvPr/>
        </p:nvSpPr>
        <p:spPr bwMode="auto">
          <a:xfrm>
            <a:off x="5313039" y="5805264"/>
            <a:ext cx="914401" cy="914400"/>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1000" b="0" i="0" u="none" strike="noStrike" cap="none" normalizeH="0" baseline="0" dirty="0">
              <a:ln>
                <a:noFill/>
              </a:ln>
              <a:solidFill>
                <a:schemeClr val="tx1"/>
              </a:solidFill>
              <a:effectLst/>
              <a:latin typeface="Roboto Light"/>
              <a:ea typeface="Roboto Light"/>
              <a:cs typeface="Roboto Light"/>
            </a:endParaRPr>
          </a:p>
        </p:txBody>
      </p:sp>
      <p:sp>
        <p:nvSpPr>
          <p:cNvPr id="3" name="Rounded Rectangle 2"/>
          <p:cNvSpPr/>
          <p:nvPr/>
        </p:nvSpPr>
        <p:spPr bwMode="auto">
          <a:xfrm>
            <a:off x="920552" y="4941168"/>
            <a:ext cx="1584176" cy="1080120"/>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1000" b="0" i="0" u="none" strike="noStrike" cap="none" normalizeH="0" baseline="0" dirty="0">
              <a:ln>
                <a:noFill/>
              </a:ln>
              <a:solidFill>
                <a:schemeClr val="tx1"/>
              </a:solidFill>
              <a:effectLst/>
              <a:latin typeface="Roboto Light"/>
              <a:ea typeface="Roboto Light"/>
              <a:cs typeface="Roboto Light"/>
            </a:endParaRPr>
          </a:p>
        </p:txBody>
      </p:sp>
      <p:pic>
        <p:nvPicPr>
          <p:cNvPr id="10" name="Picture 9" descr="resizedlogo.jpg"/>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905003" y="5984210"/>
            <a:ext cx="2216224" cy="517673"/>
          </a:xfrm>
          <a:prstGeom prst="rect">
            <a:avLst/>
          </a:prstGeom>
        </p:spPr>
      </p:pic>
      <p:sp>
        <p:nvSpPr>
          <p:cNvPr id="12" name="Rectangle 11"/>
          <p:cNvSpPr/>
          <p:nvPr/>
        </p:nvSpPr>
        <p:spPr>
          <a:xfrm>
            <a:off x="990600" y="1524003"/>
            <a:ext cx="8112901" cy="2893100"/>
          </a:xfrm>
          <a:prstGeom prst="rect">
            <a:avLst/>
          </a:prstGeom>
        </p:spPr>
        <p:txBody>
          <a:bodyPr wrap="square">
            <a:spAutoFit/>
          </a:bodyPr>
          <a:lstStyle/>
          <a:p>
            <a:r>
              <a:rPr lang="en-US" sz="2800" dirty="0" smtClean="0">
                <a:solidFill>
                  <a:schemeClr val="tx2"/>
                </a:solidFill>
                <a:latin typeface="Avenir Medium"/>
                <a:ea typeface="Roboto Light"/>
                <a:cs typeface="Avenir Medium"/>
              </a:rPr>
              <a:t>Engagement games </a:t>
            </a:r>
            <a:r>
              <a:rPr lang="en-US" sz="2800" dirty="0" smtClean="0">
                <a:solidFill>
                  <a:srgbClr val="595959"/>
                </a:solidFill>
                <a:latin typeface="Avenir Medium"/>
                <a:ea typeface="Roboto Light"/>
                <a:cs typeface="Avenir Medium"/>
              </a:rPr>
              <a:t>ground academic learning in a playful approach to real-world problems.</a:t>
            </a:r>
          </a:p>
          <a:p>
            <a:r>
              <a:rPr lang="en-US" sz="2800" dirty="0" smtClean="0">
                <a:solidFill>
                  <a:srgbClr val="ED6B06"/>
                </a:solidFill>
                <a:latin typeface="Avenir Medium"/>
                <a:ea typeface="Roboto Light"/>
                <a:cs typeface="Avenir Medium"/>
              </a:rPr>
              <a:t>Engagement games </a:t>
            </a:r>
            <a:r>
              <a:rPr lang="en-US" sz="2800" dirty="0" smtClean="0">
                <a:solidFill>
                  <a:srgbClr val="595959"/>
                </a:solidFill>
                <a:latin typeface="Avenir Medium"/>
                <a:ea typeface="Roboto Light"/>
                <a:cs typeface="Avenir Medium"/>
              </a:rPr>
              <a:t>are not built around a single piece of grade level content; instead, they complement, enrich, and motivate inquiry into a range of issues.</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30559238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0" name="Shape 230"/>
          <p:cNvSpPr/>
          <p:nvPr/>
        </p:nvSpPr>
        <p:spPr>
          <a:xfrm>
            <a:off x="524600" y="381315"/>
            <a:ext cx="5900328" cy="1077218"/>
          </a:xfrm>
          <a:prstGeom prst="rect">
            <a:avLst/>
          </a:prstGeom>
          <a:solidFill>
            <a:srgbClr val="F18938"/>
          </a:solidFill>
          <a:ln w="12700">
            <a:miter lim="400000"/>
          </a:ln>
          <a:extLst>
            <a:ext uri="{C572A759-6A51-4108-AA02-DFA0A04FC94B}">
              <ma14:wrappingTextBoxFlag xmlns:ma14="http://schemas.microsoft.com/office/mac/drawingml/2011/main" xmlns:p="http://schemas.openxmlformats.org/presentationml/2006/main" xmlns:r="http://schemas.openxmlformats.org/officeDocument/2006/relationships" xmlns:a="http://schemas.openxmlformats.org/drawingml/2006/main" xmlns="" val="1"/>
            </a:ext>
          </a:extLst>
        </p:spPr>
        <p:txBody>
          <a:bodyPr wrap="none" lIns="0" tIns="0" rIns="0" bIns="0">
            <a:spAutoFit/>
          </a:bodyPr>
          <a:lstStyle/>
          <a:p>
            <a:pPr lvl="0">
              <a:defRPr sz="1800"/>
            </a:pPr>
            <a:r>
              <a:rPr sz="2800" dirty="0">
                <a:solidFill>
                  <a:srgbClr val="FEFCF9"/>
                </a:solidFill>
                <a:latin typeface="Avenir Medium"/>
                <a:cs typeface="Avenir Medium"/>
              </a:rPr>
              <a:t>Working with your team,</a:t>
            </a:r>
            <a:r>
              <a:rPr sz="2800" dirty="0" smtClean="0">
                <a:solidFill>
                  <a:srgbClr val="FEFCF9"/>
                </a:solidFill>
                <a:latin typeface="Avenir Medium"/>
                <a:cs typeface="Avenir Medium"/>
              </a:rPr>
              <a:t> </a:t>
            </a:r>
            <a:r>
              <a:rPr lang="en-US" sz="2800" dirty="0" smtClean="0">
                <a:solidFill>
                  <a:srgbClr val="FEFCF9"/>
                </a:solidFill>
                <a:latin typeface="Avenir Medium"/>
                <a:cs typeface="Avenir Medium"/>
              </a:rPr>
              <a:t>discuss how </a:t>
            </a:r>
          </a:p>
          <a:p>
            <a:pPr lvl="0">
              <a:defRPr sz="1800"/>
            </a:pPr>
            <a:r>
              <a:rPr lang="en-US" sz="2800" dirty="0" smtClean="0">
                <a:solidFill>
                  <a:srgbClr val="FEFCF9"/>
                </a:solidFill>
                <a:latin typeface="Avenir Medium"/>
                <a:cs typeface="Avenir Medium"/>
              </a:rPr>
              <a:t>engagement games</a:t>
            </a:r>
            <a:r>
              <a:rPr sz="2800" dirty="0" smtClean="0">
                <a:solidFill>
                  <a:srgbClr val="FEFCF9"/>
                </a:solidFill>
                <a:latin typeface="Avenir Medium"/>
                <a:cs typeface="Avenir Medium"/>
              </a:rPr>
              <a:t>:</a:t>
            </a:r>
            <a:endParaRPr sz="2800" dirty="0">
              <a:solidFill>
                <a:srgbClr val="FEFCF9"/>
              </a:solidFill>
              <a:latin typeface="Avenir Medium"/>
              <a:cs typeface="Avenir Medium"/>
            </a:endParaRPr>
          </a:p>
        </p:txBody>
      </p:sp>
      <p:grpSp>
        <p:nvGrpSpPr>
          <p:cNvPr id="2" name="Group 240"/>
          <p:cNvGrpSpPr/>
          <p:nvPr/>
        </p:nvGrpSpPr>
        <p:grpSpPr>
          <a:xfrm>
            <a:off x="1854884" y="1687191"/>
            <a:ext cx="7300641" cy="4094771"/>
            <a:chOff x="0" y="0"/>
            <a:chExt cx="7300640" cy="4094770"/>
          </a:xfrm>
        </p:grpSpPr>
        <p:sp>
          <p:nvSpPr>
            <p:cNvPr id="231" name="Shape 231"/>
            <p:cNvSpPr/>
            <p:nvPr/>
          </p:nvSpPr>
          <p:spPr>
            <a:xfrm>
              <a:off x="0" y="2102744"/>
              <a:ext cx="3624672" cy="1992026"/>
            </a:xfrm>
            <a:prstGeom prst="roundRect">
              <a:avLst>
                <a:gd name="adj" fmla="val 16449"/>
              </a:avLst>
            </a:prstGeom>
            <a:solidFill>
              <a:srgbClr val="DCD0A6"/>
            </a:solidFill>
            <a:ln w="12700" cap="flat">
              <a:noFill/>
              <a:miter lim="400000"/>
            </a:ln>
            <a:effectLst/>
          </p:spPr>
          <p:txBody>
            <a:bodyPr wrap="square" lIns="0" tIns="0" rIns="0" bIns="0" numCol="1" anchor="t">
              <a:noAutofit/>
            </a:bodyPr>
            <a:lstStyle/>
            <a:p>
              <a:pPr lvl="0"/>
              <a:endParaRPr/>
            </a:p>
          </p:txBody>
        </p:sp>
        <p:sp>
          <p:nvSpPr>
            <p:cNvPr id="232" name="Shape 232"/>
            <p:cNvSpPr/>
            <p:nvPr/>
          </p:nvSpPr>
          <p:spPr>
            <a:xfrm>
              <a:off x="3675967" y="2102744"/>
              <a:ext cx="3624673" cy="1992026"/>
            </a:xfrm>
            <a:prstGeom prst="roundRect">
              <a:avLst>
                <a:gd name="adj" fmla="val 15033"/>
              </a:avLst>
            </a:prstGeom>
            <a:solidFill>
              <a:srgbClr val="BBDB91"/>
            </a:solidFill>
            <a:ln w="12700" cap="flat">
              <a:noFill/>
              <a:miter lim="400000"/>
            </a:ln>
            <a:effectLst/>
          </p:spPr>
          <p:txBody>
            <a:bodyPr wrap="square" lIns="0" tIns="0" rIns="0" bIns="0" numCol="1" anchor="t">
              <a:noAutofit/>
            </a:bodyPr>
            <a:lstStyle/>
            <a:p>
              <a:pPr lvl="0"/>
              <a:endParaRPr/>
            </a:p>
          </p:txBody>
        </p:sp>
        <p:sp>
          <p:nvSpPr>
            <p:cNvPr id="233" name="Shape 233"/>
            <p:cNvSpPr/>
            <p:nvPr/>
          </p:nvSpPr>
          <p:spPr>
            <a:xfrm>
              <a:off x="3675968" y="0"/>
              <a:ext cx="3624671" cy="2000855"/>
            </a:xfrm>
            <a:prstGeom prst="roundRect">
              <a:avLst>
                <a:gd name="adj" fmla="val 14967"/>
              </a:avLst>
            </a:prstGeom>
            <a:solidFill>
              <a:srgbClr val="E7D083"/>
            </a:solidFill>
            <a:ln w="12700" cap="flat">
              <a:noFill/>
              <a:miter lim="400000"/>
            </a:ln>
            <a:effectLst/>
          </p:spPr>
          <p:txBody>
            <a:bodyPr wrap="square" lIns="0" tIns="0" rIns="0" bIns="0" numCol="1" anchor="t">
              <a:noAutofit/>
            </a:bodyPr>
            <a:lstStyle/>
            <a:p>
              <a:pPr lvl="0"/>
              <a:endParaRPr/>
            </a:p>
          </p:txBody>
        </p:sp>
        <p:sp>
          <p:nvSpPr>
            <p:cNvPr id="234" name="Shape 234"/>
            <p:cNvSpPr/>
            <p:nvPr/>
          </p:nvSpPr>
          <p:spPr>
            <a:xfrm>
              <a:off x="0" y="0"/>
              <a:ext cx="3624672" cy="1992026"/>
            </a:xfrm>
            <a:prstGeom prst="roundRect">
              <a:avLst>
                <a:gd name="adj" fmla="val 16067"/>
              </a:avLst>
            </a:prstGeom>
            <a:solidFill>
              <a:srgbClr val="B0D9B5"/>
            </a:solidFill>
            <a:ln w="12700" cap="flat">
              <a:noFill/>
              <a:miter lim="400000"/>
            </a:ln>
            <a:effectLst/>
          </p:spPr>
          <p:txBody>
            <a:bodyPr wrap="square" lIns="0" tIns="0" rIns="0" bIns="0" numCol="1" anchor="t">
              <a:noAutofit/>
            </a:bodyPr>
            <a:lstStyle/>
            <a:p>
              <a:pPr lvl="0"/>
              <a:endParaRPr/>
            </a:p>
          </p:txBody>
        </p:sp>
        <p:sp>
          <p:nvSpPr>
            <p:cNvPr id="235" name="Shape 235"/>
            <p:cNvSpPr/>
            <p:nvPr/>
          </p:nvSpPr>
          <p:spPr>
            <a:xfrm>
              <a:off x="359194" y="688698"/>
              <a:ext cx="2875144" cy="477052"/>
            </a:xfrm>
            <a:prstGeom prst="rect">
              <a:avLst/>
            </a:prstGeom>
            <a:noFill/>
            <a:ln w="12700" cap="flat">
              <a:noFill/>
              <a:miter lim="400000"/>
            </a:ln>
            <a:effectLst/>
            <a:extLst>
              <a:ext uri="{C572A759-6A51-4108-AA02-DFA0A04FC94B}">
                <ma14:wrappingTextBoxFlag xmlns:ma14="http://schemas.microsoft.com/office/mac/drawingml/2011/main" xmlns:p="http://schemas.openxmlformats.org/presentationml/2006/main" xmlns:r="http://schemas.openxmlformats.org/officeDocument/2006/relationships" xmlns:a="http://schemas.openxmlformats.org/drawingml/2006/main" xmlns="" val="1"/>
              </a:ext>
            </a:extLst>
          </p:spPr>
          <p:txBody>
            <a:bodyPr wrap="none" lIns="45719" tIns="45719" rIns="45719" bIns="45719" numCol="1" anchor="t">
              <a:spAutoFit/>
            </a:bodyPr>
            <a:lstStyle>
              <a:lvl1pPr>
                <a:defRPr sz="2500">
                  <a:solidFill>
                    <a:srgbClr val="535353"/>
                  </a:solidFill>
                </a:defRPr>
              </a:lvl1pPr>
            </a:lstStyle>
            <a:p>
              <a:pPr lvl="0">
                <a:defRPr sz="1800">
                  <a:solidFill>
                    <a:srgbClr val="000000"/>
                  </a:solidFill>
                </a:defRPr>
              </a:pPr>
              <a:r>
                <a:rPr sz="2500" dirty="0" smtClean="0">
                  <a:solidFill>
                    <a:srgbClr val="535353"/>
                  </a:solidFill>
                  <a:latin typeface="Avenir Medium"/>
                  <a:cs typeface="Avenir Medium"/>
                </a:rPr>
                <a:t>Foster </a:t>
              </a:r>
              <a:r>
                <a:rPr sz="2500" dirty="0">
                  <a:solidFill>
                    <a:srgbClr val="535353"/>
                  </a:solidFill>
                  <a:latin typeface="Avenir Medium"/>
                  <a:cs typeface="Avenir Medium"/>
                </a:rPr>
                <a:t>engagement</a:t>
              </a:r>
            </a:p>
          </p:txBody>
        </p:sp>
        <p:sp>
          <p:nvSpPr>
            <p:cNvPr id="236" name="Shape 236"/>
            <p:cNvSpPr/>
            <p:nvPr/>
          </p:nvSpPr>
          <p:spPr>
            <a:xfrm>
              <a:off x="4765450" y="373662"/>
              <a:ext cx="1496554" cy="384721"/>
            </a:xfrm>
            <a:prstGeom prst="rect">
              <a:avLst/>
            </a:prstGeom>
            <a:noFill/>
            <a:ln w="12700" cap="flat">
              <a:noFill/>
              <a:miter lim="400000"/>
            </a:ln>
            <a:effectLst/>
            <a:extLst>
              <a:ext uri="{C572A759-6A51-4108-AA02-DFA0A04FC94B}">
                <ma14:wrappingTextBoxFlag xmlns:ma14="http://schemas.microsoft.com/office/mac/drawingml/2011/main" xmlns:p="http://schemas.openxmlformats.org/presentationml/2006/main" xmlns:r="http://schemas.openxmlformats.org/officeDocument/2006/relationships" xmlns:a="http://schemas.openxmlformats.org/drawingml/2006/main" xmlns="" val="1"/>
              </a:ext>
            </a:extLst>
          </p:spPr>
          <p:txBody>
            <a:bodyPr wrap="none" lIns="0" tIns="0" rIns="0" bIns="0" numCol="1" anchor="t">
              <a:spAutoFit/>
            </a:bodyPr>
            <a:lstStyle>
              <a:lvl1pPr>
                <a:defRPr sz="2500">
                  <a:solidFill>
                    <a:srgbClr val="535353"/>
                  </a:solidFill>
                </a:defRPr>
              </a:lvl1pPr>
            </a:lstStyle>
            <a:p>
              <a:pPr lvl="0">
                <a:defRPr sz="1800">
                  <a:solidFill>
                    <a:srgbClr val="000000"/>
                  </a:solidFill>
                </a:defRPr>
              </a:pPr>
              <a:r>
                <a:rPr sz="2500" dirty="0" smtClean="0">
                  <a:solidFill>
                    <a:srgbClr val="535353"/>
                  </a:solidFill>
                  <a:latin typeface="Avenir Medium"/>
                  <a:cs typeface="Avenir Medium"/>
                </a:rPr>
                <a:t>Build </a:t>
              </a:r>
              <a:r>
                <a:rPr sz="2500" dirty="0">
                  <a:solidFill>
                    <a:srgbClr val="535353"/>
                  </a:solidFill>
                  <a:latin typeface="Avenir Medium"/>
                  <a:cs typeface="Avenir Medium"/>
                </a:rPr>
                <a:t>skills</a:t>
              </a:r>
            </a:p>
          </p:txBody>
        </p:sp>
        <p:sp>
          <p:nvSpPr>
            <p:cNvPr id="237" name="Shape 237"/>
            <p:cNvSpPr/>
            <p:nvPr/>
          </p:nvSpPr>
          <p:spPr>
            <a:xfrm>
              <a:off x="4160275" y="943773"/>
              <a:ext cx="2710202" cy="654025"/>
            </a:xfrm>
            <a:prstGeom prst="rect">
              <a:avLst/>
            </a:prstGeom>
            <a:noFill/>
            <a:ln w="12700" cap="flat">
              <a:noFill/>
              <a:miter lim="400000"/>
            </a:ln>
            <a:effectLst/>
            <a:extLst>
              <a:ext uri="{C572A759-6A51-4108-AA02-DFA0A04FC94B}">
                <ma14:wrappingTextBoxFlag xmlns:ma14="http://schemas.microsoft.com/office/mac/drawingml/2011/main" xmlns:p="http://schemas.openxmlformats.org/presentationml/2006/main" xmlns:r="http://schemas.openxmlformats.org/officeDocument/2006/relationships" xmlns:a="http://schemas.openxmlformats.org/drawingml/2006/main" xmlns="" val="1"/>
              </a:ext>
            </a:extLst>
          </p:spPr>
          <p:txBody>
            <a:bodyPr wrap="none" lIns="0" tIns="0" rIns="0" bIns="0" numCol="1" anchor="t">
              <a:spAutoFit/>
            </a:bodyPr>
            <a:lstStyle/>
            <a:p>
              <a:pPr lvl="0" algn="ctr">
                <a:defRPr sz="1800"/>
              </a:pPr>
              <a:r>
                <a:rPr sz="1700" dirty="0">
                  <a:solidFill>
                    <a:srgbClr val="535353"/>
                  </a:solidFill>
                  <a:latin typeface="Avenir Medium"/>
                  <a:cs typeface="Avenir Medium"/>
                </a:rPr>
                <a:t>subject matter, 21st century, </a:t>
              </a:r>
            </a:p>
            <a:p>
              <a:pPr lvl="0" algn="ctr">
                <a:defRPr sz="1800"/>
              </a:pPr>
              <a:r>
                <a:rPr sz="1700" dirty="0">
                  <a:solidFill>
                    <a:srgbClr val="535353"/>
                  </a:solidFill>
                  <a:latin typeface="Avenir Medium"/>
                  <a:cs typeface="Avenir Medium"/>
                </a:rPr>
                <a:t>social &amp; emotional learning</a:t>
              </a:r>
            </a:p>
          </p:txBody>
        </p:sp>
        <p:sp>
          <p:nvSpPr>
            <p:cNvPr id="238" name="Shape 238"/>
            <p:cNvSpPr/>
            <p:nvPr/>
          </p:nvSpPr>
          <p:spPr>
            <a:xfrm>
              <a:off x="374862" y="2605909"/>
              <a:ext cx="3011289" cy="769441"/>
            </a:xfrm>
            <a:prstGeom prst="rect">
              <a:avLst/>
            </a:prstGeom>
            <a:noFill/>
            <a:ln w="12700" cap="flat">
              <a:noFill/>
              <a:miter lim="400000"/>
            </a:ln>
            <a:effectLst/>
            <a:extLst>
              <a:ext uri="{C572A759-6A51-4108-AA02-DFA0A04FC94B}">
                <ma14:wrappingTextBoxFlag xmlns:ma14="http://schemas.microsoft.com/office/mac/drawingml/2011/main" xmlns:p="http://schemas.openxmlformats.org/presentationml/2006/main" xmlns:r="http://schemas.openxmlformats.org/officeDocument/2006/relationships" xmlns:a="http://schemas.openxmlformats.org/drawingml/2006/main" xmlns="" val="1"/>
              </a:ext>
            </a:extLst>
          </p:spPr>
          <p:txBody>
            <a:bodyPr wrap="square" lIns="0" tIns="0" rIns="0" bIns="0" numCol="1" anchor="t">
              <a:spAutoFit/>
            </a:bodyPr>
            <a:lstStyle>
              <a:lvl1pPr algn="ctr">
                <a:defRPr sz="2500">
                  <a:solidFill>
                    <a:srgbClr val="535353"/>
                  </a:solidFill>
                </a:defRPr>
              </a:lvl1pPr>
            </a:lstStyle>
            <a:p>
              <a:pPr lvl="0">
                <a:defRPr sz="1800">
                  <a:solidFill>
                    <a:srgbClr val="000000"/>
                  </a:solidFill>
                </a:defRPr>
              </a:pPr>
              <a:r>
                <a:rPr sz="2500" dirty="0" smtClean="0">
                  <a:solidFill>
                    <a:srgbClr val="535353"/>
                  </a:solidFill>
                  <a:latin typeface="Avenir Medium"/>
                  <a:cs typeface="Avenir Medium"/>
                </a:rPr>
                <a:t>Relate </a:t>
              </a:r>
              <a:r>
                <a:rPr sz="2500" dirty="0">
                  <a:solidFill>
                    <a:srgbClr val="535353"/>
                  </a:solidFill>
                  <a:latin typeface="Avenir Medium"/>
                  <a:cs typeface="Avenir Medium"/>
                </a:rPr>
                <a:t>to different content areas</a:t>
              </a:r>
            </a:p>
          </p:txBody>
        </p:sp>
        <p:sp>
          <p:nvSpPr>
            <p:cNvPr id="239" name="Shape 239"/>
            <p:cNvSpPr/>
            <p:nvPr/>
          </p:nvSpPr>
          <p:spPr>
            <a:xfrm>
              <a:off x="4520501" y="2533901"/>
              <a:ext cx="2084530" cy="961802"/>
            </a:xfrm>
            <a:prstGeom prst="rect">
              <a:avLst/>
            </a:prstGeom>
            <a:noFill/>
            <a:ln w="12700" cap="flat">
              <a:noFill/>
              <a:miter lim="400000"/>
            </a:ln>
            <a:effectLst/>
            <a:extLst>
              <a:ext uri="{C572A759-6A51-4108-AA02-DFA0A04FC94B}">
                <ma14:wrappingTextBoxFlag xmlns:ma14="http://schemas.microsoft.com/office/mac/drawingml/2011/main" xmlns:p="http://schemas.openxmlformats.org/presentationml/2006/main" xmlns:r="http://schemas.openxmlformats.org/officeDocument/2006/relationships" xmlns:a="http://schemas.openxmlformats.org/drawingml/2006/main" xmlns="" val="1"/>
              </a:ext>
            </a:extLst>
          </p:spPr>
          <p:txBody>
            <a:bodyPr wrap="none" lIns="0" tIns="0" rIns="0" bIns="0" numCol="1" anchor="t">
              <a:spAutoFit/>
            </a:bodyPr>
            <a:lstStyle/>
            <a:p>
              <a:pPr lvl="0" algn="ctr">
                <a:defRPr sz="1800"/>
              </a:pPr>
              <a:r>
                <a:rPr sz="2500" dirty="0" smtClean="0">
                  <a:solidFill>
                    <a:srgbClr val="535353"/>
                  </a:solidFill>
                  <a:latin typeface="Avenir Medium"/>
                  <a:cs typeface="Avenir Medium"/>
                </a:rPr>
                <a:t>Align </a:t>
              </a:r>
              <a:r>
                <a:rPr lang="en-US" sz="2500" dirty="0" smtClean="0">
                  <a:solidFill>
                    <a:srgbClr val="535353"/>
                  </a:solidFill>
                  <a:latin typeface="Avenir Medium"/>
                  <a:cs typeface="Avenir Medium"/>
                </a:rPr>
                <a:t>with</a:t>
              </a:r>
              <a:r>
                <a:rPr sz="2500" dirty="0" smtClean="0">
                  <a:solidFill>
                    <a:srgbClr val="535353"/>
                  </a:solidFill>
                  <a:latin typeface="Avenir Medium"/>
                  <a:cs typeface="Avenir Medium"/>
                </a:rPr>
                <a:t> </a:t>
              </a:r>
              <a:r>
                <a:rPr sz="2500" dirty="0">
                  <a:solidFill>
                    <a:srgbClr val="535353"/>
                  </a:solidFill>
                  <a:latin typeface="Avenir Medium"/>
                  <a:cs typeface="Avenir Medium"/>
                </a:rPr>
                <a:t>the </a:t>
              </a:r>
            </a:p>
            <a:p>
              <a:pPr lvl="0" algn="ctr">
                <a:defRPr sz="1800"/>
              </a:pPr>
              <a:r>
                <a:rPr sz="2500" dirty="0">
                  <a:solidFill>
                    <a:srgbClr val="535353"/>
                  </a:solidFill>
                  <a:latin typeface="Avenir Medium"/>
                  <a:cs typeface="Avenir Medium"/>
                </a:rPr>
                <a:t>Common Core</a:t>
              </a:r>
            </a:p>
          </p:txBody>
        </p:sp>
      </p:gr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8" name="Shape 278"/>
          <p:cNvSpPr/>
          <p:nvPr/>
        </p:nvSpPr>
        <p:spPr>
          <a:xfrm>
            <a:off x="-38100" y="3142599"/>
            <a:ext cx="4950222" cy="2726543"/>
          </a:xfrm>
          <a:prstGeom prst="roundRect">
            <a:avLst>
              <a:gd name="adj" fmla="val 15000"/>
            </a:avLst>
          </a:prstGeom>
          <a:solidFill>
            <a:srgbClr val="DCD0A6"/>
          </a:solidFill>
          <a:ln w="12700">
            <a:miter lim="400000"/>
          </a:ln>
        </p:spPr>
        <p:txBody>
          <a:bodyPr lIns="0" tIns="0" rIns="0" bIns="0"/>
          <a:lstStyle/>
          <a:p>
            <a:pPr lvl="0"/>
            <a:endParaRPr/>
          </a:p>
        </p:txBody>
      </p:sp>
      <p:sp>
        <p:nvSpPr>
          <p:cNvPr id="279" name="Shape 279"/>
          <p:cNvSpPr/>
          <p:nvPr/>
        </p:nvSpPr>
        <p:spPr>
          <a:xfrm>
            <a:off x="4946650" y="3117199"/>
            <a:ext cx="4950222" cy="2726543"/>
          </a:xfrm>
          <a:prstGeom prst="roundRect">
            <a:avLst>
              <a:gd name="adj" fmla="val 15000"/>
            </a:avLst>
          </a:prstGeom>
          <a:solidFill>
            <a:srgbClr val="BBDB91"/>
          </a:solidFill>
          <a:ln w="12700">
            <a:miter lim="400000"/>
          </a:ln>
        </p:spPr>
        <p:txBody>
          <a:bodyPr lIns="0" tIns="0" rIns="0" bIns="0"/>
          <a:lstStyle/>
          <a:p>
            <a:pPr lvl="0"/>
            <a:endParaRPr/>
          </a:p>
        </p:txBody>
      </p:sp>
      <p:sp>
        <p:nvSpPr>
          <p:cNvPr id="280" name="Shape 280"/>
          <p:cNvSpPr/>
          <p:nvPr/>
        </p:nvSpPr>
        <p:spPr>
          <a:xfrm>
            <a:off x="4946650" y="231781"/>
            <a:ext cx="4950222" cy="2726543"/>
          </a:xfrm>
          <a:prstGeom prst="roundRect">
            <a:avLst>
              <a:gd name="adj" fmla="val 15000"/>
            </a:avLst>
          </a:prstGeom>
          <a:solidFill>
            <a:srgbClr val="E7D083"/>
          </a:solidFill>
          <a:ln w="12700">
            <a:miter lim="400000"/>
          </a:ln>
        </p:spPr>
        <p:txBody>
          <a:bodyPr lIns="0" tIns="0" rIns="0" bIns="0"/>
          <a:lstStyle/>
          <a:p>
            <a:pPr lvl="0"/>
            <a:endParaRPr/>
          </a:p>
        </p:txBody>
      </p:sp>
      <p:sp>
        <p:nvSpPr>
          <p:cNvPr id="281" name="Shape 281"/>
          <p:cNvSpPr/>
          <p:nvPr/>
        </p:nvSpPr>
        <p:spPr>
          <a:xfrm>
            <a:off x="560515" y="3641000"/>
            <a:ext cx="4487469" cy="1615827"/>
          </a:xfrm>
          <a:prstGeom prst="rect">
            <a:avLst/>
          </a:prstGeom>
          <a:ln w="12700">
            <a:miter lim="400000"/>
          </a:ln>
          <a:extLst>
            <a:ext uri="{C572A759-6A51-4108-AA02-DFA0A04FC94B}">
              <ma14:wrappingTextBoxFlag xmlns:ma14="http://schemas.microsoft.com/office/mac/drawingml/2011/main" xmlns:p="http://schemas.openxmlformats.org/presentationml/2006/main" xmlns:r="http://schemas.openxmlformats.org/officeDocument/2006/relationships" xmlns:a="http://schemas.openxmlformats.org/drawingml/2006/main" xmlns="" val="1"/>
            </a:ext>
          </a:extLst>
        </p:spPr>
        <p:txBody>
          <a:bodyPr wrap="square" lIns="0" tIns="0" rIns="0" bIns="0">
            <a:spAutoFit/>
          </a:bodyPr>
          <a:lstStyle/>
          <a:p>
            <a:pPr marR="457200" lvl="0" defTabSz="457200">
              <a:spcBef>
                <a:spcPts val="0"/>
              </a:spcBef>
              <a:defRPr sz="1800"/>
            </a:pPr>
            <a:r>
              <a:rPr sz="2100" b="1" dirty="0">
                <a:solidFill>
                  <a:srgbClr val="515151"/>
                </a:solidFill>
              </a:rPr>
              <a:t>STUDENT INTEREST</a:t>
            </a:r>
          </a:p>
          <a:p>
            <a:pPr marR="457200" lvl="0" defTabSz="457200">
              <a:spcBef>
                <a:spcPts val="0"/>
              </a:spcBef>
              <a:defRPr sz="1800"/>
            </a:pPr>
            <a:r>
              <a:rPr sz="2100" dirty="0">
                <a:solidFill>
                  <a:srgbClr val="515151"/>
                </a:solidFill>
                <a:latin typeface="Avenir Medium"/>
                <a:cs typeface="Avenir Medium"/>
              </a:rPr>
              <a:t>How do you integrate student interest into your instruction? In what ways</a:t>
            </a:r>
            <a:r>
              <a:rPr sz="2100" dirty="0" smtClean="0">
                <a:solidFill>
                  <a:srgbClr val="515151"/>
                </a:solidFill>
                <a:latin typeface="Avenir Medium"/>
                <a:cs typeface="Avenir Medium"/>
              </a:rPr>
              <a:t> </a:t>
            </a:r>
            <a:r>
              <a:rPr lang="en-US" sz="2100" dirty="0" smtClean="0">
                <a:solidFill>
                  <a:srgbClr val="515151"/>
                </a:solidFill>
                <a:latin typeface="Avenir Medium"/>
                <a:cs typeface="Avenir Medium"/>
              </a:rPr>
              <a:t>do engagement games </a:t>
            </a:r>
            <a:r>
              <a:rPr sz="2100" dirty="0" smtClean="0">
                <a:solidFill>
                  <a:srgbClr val="515151"/>
                </a:solidFill>
                <a:latin typeface="Avenir Medium"/>
                <a:cs typeface="Avenir Medium"/>
              </a:rPr>
              <a:t>support </a:t>
            </a:r>
            <a:r>
              <a:rPr sz="2100" dirty="0">
                <a:solidFill>
                  <a:srgbClr val="515151"/>
                </a:solidFill>
                <a:latin typeface="Avenir Medium"/>
                <a:cs typeface="Avenir Medium"/>
              </a:rPr>
              <a:t>this process?</a:t>
            </a:r>
          </a:p>
        </p:txBody>
      </p:sp>
      <p:sp>
        <p:nvSpPr>
          <p:cNvPr id="282" name="Shape 282"/>
          <p:cNvSpPr/>
          <p:nvPr/>
        </p:nvSpPr>
        <p:spPr>
          <a:xfrm>
            <a:off x="-38100" y="254006"/>
            <a:ext cx="4950222" cy="2726543"/>
          </a:xfrm>
          <a:prstGeom prst="roundRect">
            <a:avLst>
              <a:gd name="adj" fmla="val 15000"/>
            </a:avLst>
          </a:prstGeom>
          <a:solidFill>
            <a:srgbClr val="B0D9B5"/>
          </a:solidFill>
          <a:ln w="12700">
            <a:miter lim="400000"/>
          </a:ln>
        </p:spPr>
        <p:txBody>
          <a:bodyPr lIns="0" tIns="0" rIns="0" bIns="0"/>
          <a:lstStyle/>
          <a:p>
            <a:pPr lvl="0"/>
            <a:endParaRPr/>
          </a:p>
        </p:txBody>
      </p:sp>
      <p:sp>
        <p:nvSpPr>
          <p:cNvPr id="283" name="Shape 283"/>
          <p:cNvSpPr/>
          <p:nvPr/>
        </p:nvSpPr>
        <p:spPr>
          <a:xfrm>
            <a:off x="5313043" y="309351"/>
            <a:ext cx="4880333" cy="2585323"/>
          </a:xfrm>
          <a:prstGeom prst="rect">
            <a:avLst/>
          </a:prstGeom>
          <a:ln w="12700">
            <a:miter lim="400000"/>
          </a:ln>
          <a:extLst>
            <a:ext uri="{C572A759-6A51-4108-AA02-DFA0A04FC94B}">
              <ma14:wrappingTextBoxFlag xmlns:ma14="http://schemas.microsoft.com/office/mac/drawingml/2011/main" xmlns:p="http://schemas.openxmlformats.org/presentationml/2006/main" xmlns:r="http://schemas.openxmlformats.org/officeDocument/2006/relationships" xmlns:a="http://schemas.openxmlformats.org/drawingml/2006/main" xmlns="" val="1"/>
            </a:ext>
          </a:extLst>
        </p:spPr>
        <p:txBody>
          <a:bodyPr lIns="0" tIns="0" rIns="0" bIns="0">
            <a:spAutoFit/>
          </a:bodyPr>
          <a:lstStyle/>
          <a:p>
            <a:pPr marR="457200" lvl="0" defTabSz="457200">
              <a:spcBef>
                <a:spcPts val="0"/>
              </a:spcBef>
              <a:defRPr sz="1800"/>
            </a:pPr>
            <a:r>
              <a:rPr sz="2100" b="1" dirty="0">
                <a:solidFill>
                  <a:srgbClr val="515151"/>
                </a:solidFill>
              </a:rPr>
              <a:t>TIME &amp; SCHEDULE</a:t>
            </a:r>
          </a:p>
          <a:p>
            <a:pPr marR="457200" lvl="0" defTabSz="457200">
              <a:spcBef>
                <a:spcPts val="0"/>
              </a:spcBef>
              <a:defRPr sz="1800"/>
            </a:pPr>
            <a:r>
              <a:rPr sz="2100" dirty="0">
                <a:solidFill>
                  <a:srgbClr val="515151"/>
                </a:solidFill>
                <a:latin typeface="Avenir Medium"/>
                <a:cs typeface="Avenir Medium"/>
              </a:rPr>
              <a:t>How does the organization of time (bell schedule) play a role in planning? In what ways will your pacing have to be adjusted to integrate</a:t>
            </a:r>
            <a:r>
              <a:rPr sz="2100" dirty="0" smtClean="0">
                <a:solidFill>
                  <a:srgbClr val="515151"/>
                </a:solidFill>
                <a:latin typeface="Avenir Medium"/>
                <a:cs typeface="Avenir Medium"/>
              </a:rPr>
              <a:t> </a:t>
            </a:r>
            <a:r>
              <a:rPr lang="en-US" sz="2100" dirty="0" smtClean="0">
                <a:solidFill>
                  <a:srgbClr val="515151"/>
                </a:solidFill>
                <a:latin typeface="Avenir Medium"/>
                <a:cs typeface="Avenir Medium"/>
              </a:rPr>
              <a:t>engagement game </a:t>
            </a:r>
            <a:r>
              <a:rPr sz="2100" dirty="0" smtClean="0">
                <a:solidFill>
                  <a:srgbClr val="515151"/>
                </a:solidFill>
                <a:latin typeface="Avenir Medium"/>
                <a:cs typeface="Avenir Medium"/>
              </a:rPr>
              <a:t>activities </a:t>
            </a:r>
            <a:r>
              <a:rPr sz="2100" dirty="0">
                <a:solidFill>
                  <a:srgbClr val="515151"/>
                </a:solidFill>
                <a:latin typeface="Avenir Medium"/>
                <a:cs typeface="Avenir Medium"/>
              </a:rPr>
              <a:t>and projects into your instruction?</a:t>
            </a:r>
          </a:p>
        </p:txBody>
      </p:sp>
      <p:sp>
        <p:nvSpPr>
          <p:cNvPr id="284" name="Shape 284"/>
          <p:cNvSpPr/>
          <p:nvPr/>
        </p:nvSpPr>
        <p:spPr>
          <a:xfrm>
            <a:off x="381004" y="685806"/>
            <a:ext cx="5140723" cy="1615827"/>
          </a:xfrm>
          <a:prstGeom prst="rect">
            <a:avLst/>
          </a:prstGeom>
          <a:ln w="12700">
            <a:miter lim="400000"/>
          </a:ln>
          <a:extLst>
            <a:ext uri="{C572A759-6A51-4108-AA02-DFA0A04FC94B}">
              <ma14:wrappingTextBoxFlag xmlns:ma14="http://schemas.microsoft.com/office/mac/drawingml/2011/main" xmlns:p="http://schemas.openxmlformats.org/presentationml/2006/main" xmlns:r="http://schemas.openxmlformats.org/officeDocument/2006/relationships" xmlns:a="http://schemas.openxmlformats.org/drawingml/2006/main" xmlns="" val="1"/>
            </a:ext>
          </a:extLst>
        </p:spPr>
        <p:txBody>
          <a:bodyPr lIns="0" tIns="0" rIns="0" bIns="0">
            <a:spAutoFit/>
          </a:bodyPr>
          <a:lstStyle/>
          <a:p>
            <a:pPr marR="457200" lvl="0" defTabSz="457200">
              <a:spcBef>
                <a:spcPts val="0"/>
              </a:spcBef>
              <a:defRPr sz="1800"/>
            </a:pPr>
            <a:r>
              <a:rPr sz="2100" b="1" dirty="0">
                <a:solidFill>
                  <a:srgbClr val="515151"/>
                </a:solidFill>
              </a:rPr>
              <a:t>CLASSROOM CULTURE</a:t>
            </a:r>
          </a:p>
          <a:p>
            <a:pPr marR="457200" lvl="0" defTabSz="457200">
              <a:spcBef>
                <a:spcPts val="0"/>
              </a:spcBef>
              <a:defRPr sz="1800"/>
            </a:pPr>
            <a:r>
              <a:rPr sz="2100" dirty="0">
                <a:solidFill>
                  <a:srgbClr val="515151"/>
                </a:solidFill>
                <a:latin typeface="Avenir Medium"/>
                <a:cs typeface="Avenir Medium"/>
              </a:rPr>
              <a:t>How</a:t>
            </a:r>
            <a:r>
              <a:rPr sz="2100" dirty="0" smtClean="0">
                <a:solidFill>
                  <a:srgbClr val="515151"/>
                </a:solidFill>
                <a:latin typeface="Avenir Medium"/>
                <a:cs typeface="Avenir Medium"/>
              </a:rPr>
              <a:t> </a:t>
            </a:r>
            <a:r>
              <a:rPr lang="en-US" sz="2100" dirty="0" smtClean="0">
                <a:solidFill>
                  <a:srgbClr val="515151"/>
                </a:solidFill>
                <a:latin typeface="Avenir Medium"/>
                <a:cs typeface="Avenir Medium"/>
              </a:rPr>
              <a:t>can you set </a:t>
            </a:r>
            <a:r>
              <a:rPr sz="2100" dirty="0" smtClean="0">
                <a:solidFill>
                  <a:srgbClr val="515151"/>
                </a:solidFill>
                <a:latin typeface="Avenir Medium"/>
                <a:cs typeface="Avenir Medium"/>
              </a:rPr>
              <a:t>up </a:t>
            </a:r>
            <a:r>
              <a:rPr sz="2100" dirty="0">
                <a:solidFill>
                  <a:srgbClr val="515151"/>
                </a:solidFill>
                <a:latin typeface="Avenir Medium"/>
                <a:cs typeface="Avenir Medium"/>
              </a:rPr>
              <a:t>your classroom for the successful implementation of</a:t>
            </a:r>
            <a:r>
              <a:rPr sz="2100" dirty="0" smtClean="0">
                <a:solidFill>
                  <a:srgbClr val="515151"/>
                </a:solidFill>
                <a:latin typeface="Avenir Medium"/>
                <a:cs typeface="Avenir Medium"/>
              </a:rPr>
              <a:t> </a:t>
            </a:r>
            <a:r>
              <a:rPr lang="en-US" sz="2100" dirty="0" smtClean="0">
                <a:solidFill>
                  <a:srgbClr val="515151"/>
                </a:solidFill>
                <a:latin typeface="Avenir Medium"/>
                <a:cs typeface="Avenir Medium"/>
              </a:rPr>
              <a:t>engagement game </a:t>
            </a:r>
            <a:r>
              <a:rPr sz="2100" dirty="0" smtClean="0">
                <a:solidFill>
                  <a:srgbClr val="515151"/>
                </a:solidFill>
                <a:latin typeface="Avenir Medium"/>
                <a:cs typeface="Avenir Medium"/>
              </a:rPr>
              <a:t>activities </a:t>
            </a:r>
            <a:r>
              <a:rPr sz="2100" dirty="0">
                <a:solidFill>
                  <a:srgbClr val="515151"/>
                </a:solidFill>
                <a:latin typeface="Avenir Medium"/>
                <a:cs typeface="Avenir Medium"/>
              </a:rPr>
              <a:t>or projects?</a:t>
            </a:r>
            <a:r>
              <a:rPr sz="2100" dirty="0" smtClean="0">
                <a:solidFill>
                  <a:srgbClr val="515151"/>
                </a:solidFill>
                <a:latin typeface="Avenir Medium"/>
                <a:cs typeface="Avenir Medium"/>
              </a:rPr>
              <a:t> </a:t>
            </a:r>
            <a:r>
              <a:rPr lang="en-US" sz="2100" dirty="0" smtClean="0">
                <a:solidFill>
                  <a:srgbClr val="515151"/>
                </a:solidFill>
                <a:latin typeface="Avenir Medium"/>
                <a:cs typeface="Avenir Medium"/>
              </a:rPr>
              <a:t>Is anything</a:t>
            </a:r>
            <a:r>
              <a:rPr sz="2100" dirty="0" smtClean="0">
                <a:solidFill>
                  <a:srgbClr val="515151"/>
                </a:solidFill>
                <a:latin typeface="Avenir Medium"/>
                <a:cs typeface="Avenir Medium"/>
              </a:rPr>
              <a:t> </a:t>
            </a:r>
            <a:r>
              <a:rPr sz="2100" dirty="0">
                <a:solidFill>
                  <a:srgbClr val="515151"/>
                </a:solidFill>
                <a:latin typeface="Avenir Medium"/>
                <a:cs typeface="Avenir Medium"/>
              </a:rPr>
              <a:t>missing?</a:t>
            </a:r>
          </a:p>
        </p:txBody>
      </p:sp>
      <p:sp>
        <p:nvSpPr>
          <p:cNvPr id="285" name="Shape 285"/>
          <p:cNvSpPr/>
          <p:nvPr/>
        </p:nvSpPr>
        <p:spPr>
          <a:xfrm>
            <a:off x="5272188" y="3356992"/>
            <a:ext cx="4721375" cy="2262158"/>
          </a:xfrm>
          <a:prstGeom prst="rect">
            <a:avLst/>
          </a:prstGeom>
          <a:ln w="12700">
            <a:miter lim="400000"/>
          </a:ln>
          <a:extLst>
            <a:ext uri="{C572A759-6A51-4108-AA02-DFA0A04FC94B}">
              <ma14:wrappingTextBoxFlag xmlns:ma14="http://schemas.microsoft.com/office/mac/drawingml/2011/main" xmlns:p="http://schemas.openxmlformats.org/presentationml/2006/main" xmlns:r="http://schemas.openxmlformats.org/officeDocument/2006/relationships" xmlns:a="http://schemas.openxmlformats.org/drawingml/2006/main" xmlns="" val="1"/>
            </a:ext>
          </a:extLst>
        </p:spPr>
        <p:txBody>
          <a:bodyPr wrap="square" lIns="0" tIns="0" rIns="0" bIns="0">
            <a:spAutoFit/>
          </a:bodyPr>
          <a:lstStyle/>
          <a:p>
            <a:pPr marR="457200" lvl="0" defTabSz="457200">
              <a:spcBef>
                <a:spcPts val="0"/>
              </a:spcBef>
              <a:defRPr sz="1800"/>
            </a:pPr>
            <a:r>
              <a:rPr sz="2100" b="1" dirty="0">
                <a:solidFill>
                  <a:srgbClr val="515151"/>
                </a:solidFill>
              </a:rPr>
              <a:t>ASSESSMENT</a:t>
            </a:r>
          </a:p>
          <a:p>
            <a:pPr marR="457200" lvl="0" defTabSz="457200">
              <a:spcBef>
                <a:spcPts val="0"/>
              </a:spcBef>
              <a:defRPr sz="1800"/>
            </a:pPr>
            <a:r>
              <a:rPr sz="2100" dirty="0">
                <a:solidFill>
                  <a:srgbClr val="515151"/>
                </a:solidFill>
                <a:latin typeface="Avenir Medium"/>
                <a:cs typeface="Avenir Medium"/>
              </a:rPr>
              <a:t>What is your current system of grading and assessment? How will you apply these to</a:t>
            </a:r>
            <a:r>
              <a:rPr sz="2100" dirty="0" smtClean="0">
                <a:solidFill>
                  <a:srgbClr val="515151"/>
                </a:solidFill>
                <a:latin typeface="Avenir Medium"/>
                <a:cs typeface="Avenir Medium"/>
              </a:rPr>
              <a:t> </a:t>
            </a:r>
            <a:r>
              <a:rPr lang="en-US" sz="2100" dirty="0" smtClean="0">
                <a:solidFill>
                  <a:srgbClr val="515151"/>
                </a:solidFill>
                <a:latin typeface="Avenir Medium"/>
                <a:cs typeface="Avenir Medium"/>
              </a:rPr>
              <a:t>engagement game </a:t>
            </a:r>
            <a:r>
              <a:rPr sz="2100" dirty="0" smtClean="0">
                <a:solidFill>
                  <a:srgbClr val="515151"/>
                </a:solidFill>
                <a:latin typeface="Avenir Medium"/>
                <a:cs typeface="Avenir Medium"/>
              </a:rPr>
              <a:t>activities </a:t>
            </a:r>
            <a:r>
              <a:rPr sz="2100" dirty="0">
                <a:solidFill>
                  <a:srgbClr val="515151"/>
                </a:solidFill>
                <a:latin typeface="Avenir Medium"/>
                <a:cs typeface="Avenir Medium"/>
              </a:rPr>
              <a:t>or projects? In what ways will you have to adjust this system? </a:t>
            </a:r>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65" name="pasted-image.pdf"/>
          <p:cNvPicPr/>
          <p:nvPr/>
        </p:nvPicPr>
        <p:blipFill>
          <a:blip r:embed="rId3">
            <a:extLst/>
          </a:blip>
          <a:stretch>
            <a:fillRect/>
          </a:stretch>
        </p:blipFill>
        <p:spPr>
          <a:xfrm>
            <a:off x="3748926" y="558423"/>
            <a:ext cx="5834212" cy="4830237"/>
          </a:xfrm>
          <a:prstGeom prst="rect">
            <a:avLst/>
          </a:prstGeom>
          <a:ln w="12700">
            <a:miter lim="400000"/>
          </a:ln>
        </p:spPr>
      </p:pic>
      <p:sp>
        <p:nvSpPr>
          <p:cNvPr id="266" name="Shape 266"/>
          <p:cNvSpPr/>
          <p:nvPr/>
        </p:nvSpPr>
        <p:spPr>
          <a:xfrm>
            <a:off x="416496" y="2924950"/>
            <a:ext cx="2942312" cy="492443"/>
          </a:xfrm>
          <a:prstGeom prst="rect">
            <a:avLst/>
          </a:prstGeom>
          <a:solidFill>
            <a:srgbClr val="B8F1F4"/>
          </a:solidFill>
          <a:ln w="12700">
            <a:miter lim="400000"/>
          </a:ln>
          <a:extLst>
            <a:ext uri="{C572A759-6A51-4108-AA02-DFA0A04FC94B}">
              <ma14:wrappingTextBoxFlag xmlns:ma14="http://schemas.microsoft.com/office/mac/drawingml/2011/main" xmlns:p="http://schemas.openxmlformats.org/presentationml/2006/main" xmlns:r="http://schemas.openxmlformats.org/officeDocument/2006/relationships" xmlns:a="http://schemas.openxmlformats.org/drawingml/2006/main" xmlns="" val="1"/>
            </a:ext>
          </a:extLst>
        </p:spPr>
        <p:txBody>
          <a:bodyPr wrap="none" lIns="0" tIns="0" rIns="0" bIns="0">
            <a:spAutoFit/>
          </a:bodyPr>
          <a:lstStyle>
            <a:lvl1pPr>
              <a:defRPr sz="3200">
                <a:solidFill>
                  <a:srgbClr val="FDF9F3"/>
                </a:solidFill>
                <a:hlinkClick r:id=""/>
              </a:defRPr>
            </a:lvl1pPr>
          </a:lstStyle>
          <a:p>
            <a:pPr lvl="0">
              <a:defRPr sz="1800">
                <a:solidFill>
                  <a:srgbClr val="000000"/>
                </a:solidFill>
              </a:defRPr>
            </a:pPr>
            <a:r>
              <a:rPr sz="3200" dirty="0">
                <a:solidFill>
                  <a:schemeClr val="tx1"/>
                </a:solidFill>
                <a:latin typeface="Avenir Medium"/>
                <a:cs typeface="Avenir Medium"/>
                <a:hlinkClick r:id="rId4"/>
              </a:rPr>
              <a:t>projectmash.org</a:t>
            </a:r>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68" name="Screen Shot 2014-07-03 at 4.00.22 PM.png"/>
          <p:cNvPicPr/>
          <p:nvPr/>
        </p:nvPicPr>
        <p:blipFill>
          <a:blip r:embed="rId3">
            <a:extLst/>
          </a:blip>
          <a:stretch>
            <a:fillRect/>
          </a:stretch>
        </p:blipFill>
        <p:spPr>
          <a:xfrm>
            <a:off x="2419303" y="532310"/>
            <a:ext cx="7921297" cy="4805531"/>
          </a:xfrm>
          <a:prstGeom prst="rect">
            <a:avLst/>
          </a:prstGeom>
          <a:ln w="12700">
            <a:miter lim="400000"/>
          </a:ln>
        </p:spPr>
      </p:pic>
      <p:sp>
        <p:nvSpPr>
          <p:cNvPr id="269" name="Shape 269"/>
          <p:cNvSpPr/>
          <p:nvPr/>
        </p:nvSpPr>
        <p:spPr>
          <a:xfrm>
            <a:off x="200475" y="476672"/>
            <a:ext cx="2055541" cy="1077218"/>
          </a:xfrm>
          <a:prstGeom prst="rect">
            <a:avLst/>
          </a:prstGeom>
          <a:solidFill>
            <a:srgbClr val="BBDB91"/>
          </a:solidFill>
          <a:ln w="12700">
            <a:miter lim="400000"/>
          </a:ln>
          <a:extLst>
            <a:ext uri="{C572A759-6A51-4108-AA02-DFA0A04FC94B}">
              <ma14:wrappingTextBoxFlag xmlns:ma14="http://schemas.microsoft.com/office/mac/drawingml/2011/main" xmlns:p="http://schemas.openxmlformats.org/presentationml/2006/main" xmlns:r="http://schemas.openxmlformats.org/officeDocument/2006/relationships" xmlns:a="http://schemas.openxmlformats.org/drawingml/2006/main" xmlns="" val="1"/>
            </a:ext>
          </a:extLst>
        </p:spPr>
        <p:txBody>
          <a:bodyPr wrap="square" lIns="0" tIns="0" rIns="0" bIns="0">
            <a:spAutoFit/>
          </a:bodyPr>
          <a:lstStyle/>
          <a:p>
            <a:pPr lvl="0">
              <a:defRPr sz="1800"/>
            </a:pPr>
            <a:r>
              <a:rPr sz="2800" dirty="0">
                <a:solidFill>
                  <a:srgbClr val="595959"/>
                </a:solidFill>
                <a:latin typeface="Avenir Medium"/>
                <a:cs typeface="Avenir Medium"/>
              </a:rPr>
              <a:t>Projects </a:t>
            </a:r>
            <a:r>
              <a:rPr lang="en-US" sz="2800" dirty="0" smtClean="0">
                <a:solidFill>
                  <a:srgbClr val="595959"/>
                </a:solidFill>
                <a:latin typeface="Avenir Medium"/>
                <a:cs typeface="Avenir Medium"/>
              </a:rPr>
              <a:t>&amp;</a:t>
            </a:r>
            <a:endParaRPr sz="2800" dirty="0">
              <a:solidFill>
                <a:srgbClr val="595959"/>
              </a:solidFill>
              <a:latin typeface="Avenir Medium"/>
              <a:cs typeface="Avenir Medium"/>
            </a:endParaRPr>
          </a:p>
          <a:p>
            <a:pPr lvl="0">
              <a:defRPr sz="1800"/>
            </a:pPr>
            <a:r>
              <a:rPr sz="2800" dirty="0">
                <a:solidFill>
                  <a:srgbClr val="595959"/>
                </a:solidFill>
                <a:latin typeface="Avenir Medium"/>
                <a:cs typeface="Avenir Medium"/>
              </a:rPr>
              <a:t>Activities</a:t>
            </a: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descr="resizedlogo.jpg"/>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905003" y="5984222"/>
            <a:ext cx="2216224" cy="517673"/>
          </a:xfrm>
          <a:prstGeom prst="rect">
            <a:avLst/>
          </a:prstGeom>
        </p:spPr>
      </p:pic>
      <p:sp>
        <p:nvSpPr>
          <p:cNvPr id="6" name="Rectangle 5"/>
          <p:cNvSpPr/>
          <p:nvPr/>
        </p:nvSpPr>
        <p:spPr>
          <a:xfrm>
            <a:off x="0" y="2708942"/>
            <a:ext cx="9906000" cy="1015663"/>
          </a:xfrm>
          <a:prstGeom prst="rect">
            <a:avLst/>
          </a:prstGeom>
        </p:spPr>
        <p:txBody>
          <a:bodyPr wrap="square">
            <a:spAutoFit/>
          </a:bodyPr>
          <a:lstStyle/>
          <a:p>
            <a:pPr algn="ctr"/>
            <a:r>
              <a:rPr lang="en" sz="6000" dirty="0">
                <a:solidFill>
                  <a:srgbClr val="000000"/>
                </a:solidFill>
                <a:latin typeface="Roboto Light"/>
                <a:ea typeface="Roboto Light"/>
                <a:cs typeface="Roboto Light"/>
              </a:rPr>
              <a:t>What is </a:t>
            </a:r>
            <a:r>
              <a:rPr lang="en-US" sz="6000" dirty="0" smtClean="0">
                <a:solidFill>
                  <a:srgbClr val="000000"/>
                </a:solidFill>
                <a:latin typeface="Roboto Light"/>
                <a:ea typeface="Roboto Light"/>
                <a:cs typeface="Roboto Light"/>
              </a:rPr>
              <a:t>play</a:t>
            </a:r>
            <a:r>
              <a:rPr lang="en" sz="6000" dirty="0" smtClean="0">
                <a:solidFill>
                  <a:srgbClr val="000000"/>
                </a:solidFill>
                <a:latin typeface="Roboto Light"/>
                <a:ea typeface="Roboto Light"/>
                <a:cs typeface="Roboto Light"/>
              </a:rPr>
              <a:t>?</a:t>
            </a:r>
            <a:endParaRPr lang="en-US" sz="6000" dirty="0">
              <a:solidFill>
                <a:srgbClr val="000000"/>
              </a:solidFill>
              <a:latin typeface="Roboto Light"/>
              <a:ea typeface="Roboto Light"/>
              <a:cs typeface="Roboto Light"/>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0583681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descr="Screen Shot 2014-07-11 at 4.05.27 PM.png"/>
          <p:cNvPicPr>
            <a:picLocks noChangeAspect="1"/>
          </p:cNvPicPr>
          <p:nvPr/>
        </p:nvPicPr>
        <p:blipFill>
          <a:blip r:embed="rId3"/>
          <a:stretch>
            <a:fillRect/>
          </a:stretch>
        </p:blipFill>
        <p:spPr>
          <a:xfrm>
            <a:off x="2164060" y="685800"/>
            <a:ext cx="7741940" cy="4953000"/>
          </a:xfrm>
          <a:prstGeom prst="rect">
            <a:avLst/>
          </a:prstGeom>
        </p:spPr>
      </p:pic>
      <p:sp>
        <p:nvSpPr>
          <p:cNvPr id="4" name="Shape 269"/>
          <p:cNvSpPr/>
          <p:nvPr/>
        </p:nvSpPr>
        <p:spPr>
          <a:xfrm>
            <a:off x="128464" y="548680"/>
            <a:ext cx="1961020" cy="1600438"/>
          </a:xfrm>
          <a:prstGeom prst="rect">
            <a:avLst/>
          </a:prstGeom>
          <a:solidFill>
            <a:srgbClr val="BBDB91"/>
          </a:solidFill>
          <a:ln w="12700">
            <a:miter lim="400000"/>
          </a:ln>
          <a:extLst>
            <a:ext uri="{C572A759-6A51-4108-AA02-DFA0A04FC94B}">
              <ma14:wrappingTextBoxFlag xmlns:ma14="http://schemas.microsoft.com/office/mac/drawingml/2011/main" xmlns:p="http://schemas.openxmlformats.org/presentationml/2006/main" xmlns:r="http://schemas.openxmlformats.org/officeDocument/2006/relationships" xmlns:a="http://schemas.openxmlformats.org/drawingml/2006/main" xmlns="" val="1"/>
            </a:ext>
          </a:extLst>
        </p:spPr>
        <p:txBody>
          <a:bodyPr lIns="0" tIns="0" rIns="0" bIns="0">
            <a:spAutoFit/>
          </a:bodyPr>
          <a:lstStyle/>
          <a:p>
            <a:pPr lvl="0">
              <a:defRPr sz="1800"/>
            </a:pPr>
            <a:r>
              <a:rPr lang="en-US" sz="2600" dirty="0" smtClean="0">
                <a:solidFill>
                  <a:srgbClr val="595959"/>
                </a:solidFill>
                <a:latin typeface="Avenir Medium"/>
                <a:cs typeface="Avenir Medium"/>
              </a:rPr>
              <a:t>Engagement</a:t>
            </a:r>
          </a:p>
          <a:p>
            <a:pPr lvl="0">
              <a:defRPr sz="1800"/>
            </a:pPr>
            <a:r>
              <a:rPr lang="en-US" sz="2600" dirty="0" smtClean="0">
                <a:solidFill>
                  <a:srgbClr val="595959"/>
                </a:solidFill>
                <a:latin typeface="Avenir Medium"/>
                <a:cs typeface="Avenir Medium"/>
              </a:rPr>
              <a:t>Strategy</a:t>
            </a:r>
          </a:p>
          <a:p>
            <a:pPr lvl="0">
              <a:defRPr sz="1800"/>
            </a:pPr>
            <a:r>
              <a:rPr lang="en-US" sz="2600" dirty="0" smtClean="0">
                <a:solidFill>
                  <a:srgbClr val="595959"/>
                </a:solidFill>
                <a:latin typeface="Avenir Medium"/>
                <a:cs typeface="Avenir Medium"/>
              </a:rPr>
              <a:t>Toolkits</a:t>
            </a:r>
            <a:endParaRPr sz="2600" dirty="0">
              <a:solidFill>
                <a:srgbClr val="595959"/>
              </a:solidFill>
              <a:latin typeface="Avenir Medium"/>
              <a:cs typeface="Avenir Medium"/>
            </a:endParaRP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extBox 2"/>
          <p:cNvSpPr txBox="1"/>
          <p:nvPr/>
        </p:nvSpPr>
        <p:spPr>
          <a:xfrm>
            <a:off x="457200" y="609606"/>
            <a:ext cx="5562600" cy="4893647"/>
          </a:xfrm>
          <a:prstGeom prst="rect">
            <a:avLst/>
          </a:prstGeom>
          <a:noFill/>
        </p:spPr>
        <p:txBody>
          <a:bodyPr wrap="square" rtlCol="0">
            <a:spAutoFit/>
          </a:bodyPr>
          <a:lstStyle/>
          <a:p>
            <a:r>
              <a:rPr lang="en-US" sz="2400" dirty="0" smtClean="0"/>
              <a:t>1. Login to Project MASH</a:t>
            </a:r>
          </a:p>
          <a:p>
            <a:r>
              <a:rPr lang="en-US" sz="2400" dirty="0" smtClean="0"/>
              <a:t>2. Join the Engagement Games Group</a:t>
            </a:r>
          </a:p>
          <a:p>
            <a:endParaRPr lang="en-US" sz="2400" dirty="0" smtClean="0"/>
          </a:p>
          <a:p>
            <a:endParaRPr lang="en-US" sz="2400" dirty="0" smtClean="0"/>
          </a:p>
          <a:p>
            <a:endParaRPr lang="en-US" sz="2400" dirty="0" smtClean="0"/>
          </a:p>
          <a:p>
            <a:r>
              <a:rPr lang="en-US" sz="2400" dirty="0" smtClean="0"/>
              <a:t>3. And answer this question:</a:t>
            </a:r>
          </a:p>
          <a:p>
            <a:pPr lvl="1"/>
            <a:r>
              <a:rPr lang="en-US" sz="2400" dirty="0" smtClean="0"/>
              <a:t>After today’s workshop, what more would you like to learn about </a:t>
            </a:r>
            <a:r>
              <a:rPr lang="en-US" sz="2400" dirty="0" smtClean="0">
                <a:solidFill>
                  <a:srgbClr val="FF0000"/>
                </a:solidFill>
              </a:rPr>
              <a:t>engagement games?</a:t>
            </a:r>
            <a:endParaRPr lang="en-US" sz="2400" dirty="0">
              <a:solidFill>
                <a:srgbClr val="FF0000"/>
              </a:solidFill>
            </a:endParaRPr>
          </a:p>
        </p:txBody>
      </p:sp>
      <p:pic>
        <p:nvPicPr>
          <p:cNvPr id="5" name="Picture 4" descr="Screen Shot 2014-07-14 at 10.19.27 PM.png"/>
          <p:cNvPicPr>
            <a:picLocks noChangeAspect="1"/>
          </p:cNvPicPr>
          <p:nvPr/>
        </p:nvPicPr>
        <p:blipFill>
          <a:blip r:embed="rId3"/>
          <a:stretch>
            <a:fillRect/>
          </a:stretch>
        </p:blipFill>
        <p:spPr>
          <a:xfrm>
            <a:off x="4114800" y="1752600"/>
            <a:ext cx="5257800" cy="1895422"/>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873226" y="908728"/>
            <a:ext cx="5537201" cy="1281113"/>
          </a:xfrm>
          <a:noFill/>
          <a:ln w="9525">
            <a:noFill/>
            <a:miter lim="800000"/>
            <a:headEnd/>
            <a:tailEnd/>
          </a:ln>
        </p:spPr>
        <p:txBody>
          <a:bodyPr vert="horz" wrap="square" lIns="0" tIns="0" rIns="0" bIns="0" numCol="1" anchor="t" anchorCtr="0" compatLnSpc="1">
            <a:prstTxWarp prst="textNoShape">
              <a:avLst/>
            </a:prstTxWarp>
            <a:normAutofit/>
          </a:bodyPr>
          <a:lstStyle/>
          <a:p>
            <a:r>
              <a:rPr lang="en-US" sz="3200" dirty="0">
                <a:solidFill>
                  <a:schemeClr val="tx1">
                    <a:lumMod val="65000"/>
                    <a:lumOff val="35000"/>
                  </a:schemeClr>
                </a:solidFill>
                <a:latin typeface="Avenir Medium"/>
                <a:cs typeface="Avenir Medium"/>
              </a:rPr>
              <a:t>What is Play?</a:t>
            </a:r>
          </a:p>
        </p:txBody>
      </p:sp>
      <p:pic>
        <p:nvPicPr>
          <p:cNvPr id="4" name="Picture 3" descr="Screen Shot 2014-05-30 at 4.54.57 PM.png"/>
          <p:cNvPicPr>
            <a:picLocks noChangeAspect="1"/>
          </p:cNvPicPr>
          <p:nvPr/>
        </p:nvPicPr>
        <p:blipFill>
          <a:blip r:embed="rId3"/>
          <a:stretch>
            <a:fillRect/>
          </a:stretch>
        </p:blipFill>
        <p:spPr>
          <a:xfrm>
            <a:off x="5459862" y="3657600"/>
            <a:ext cx="4446142" cy="2057400"/>
          </a:xfrm>
          <a:prstGeom prst="rect">
            <a:avLst/>
          </a:prstGeom>
        </p:spPr>
      </p:pic>
      <p:pic>
        <p:nvPicPr>
          <p:cNvPr id="5" name="Picture 4" descr="resizedlogo.jpg"/>
          <p:cNvPicPr>
            <a:picLocks noChangeAspect="1"/>
          </p:cNvPicPr>
          <p:nvPr/>
        </p:nvPicPr>
        <p:blipFill>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905003" y="5984210"/>
            <a:ext cx="2216224" cy="517673"/>
          </a:xfrm>
          <a:prstGeom prst="rect">
            <a:avLst/>
          </a:prstGeom>
        </p:spPr>
      </p:pic>
      <p:sp>
        <p:nvSpPr>
          <p:cNvPr id="8" name="Text Placeholder 1"/>
          <p:cNvSpPr txBox="1">
            <a:spLocks/>
          </p:cNvSpPr>
          <p:nvPr/>
        </p:nvSpPr>
        <p:spPr bwMode="auto">
          <a:xfrm>
            <a:off x="1101823" y="1814736"/>
            <a:ext cx="5867401" cy="26670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marL="342900" marR="0" lvl="0" indent="-342900" algn="l" defTabSz="857250" rtl="0" eaLnBrk="1" fontAlgn="base" latinLnBrk="0" hangingPunct="1">
              <a:lnSpc>
                <a:spcPct val="120000"/>
              </a:lnSpc>
              <a:spcBef>
                <a:spcPct val="0"/>
              </a:spcBef>
              <a:spcAft>
                <a:spcPct val="0"/>
              </a:spcAft>
              <a:buClrTx/>
              <a:buSzPct val="80000"/>
              <a:buFont typeface="Arial" panose="020B0604020202020204" pitchFamily="34" charset="0"/>
              <a:buChar char="•"/>
              <a:tabLst/>
              <a:defRPr/>
            </a:pPr>
            <a:r>
              <a:rPr kumimoji="0" lang="en-US" sz="2200" b="0" i="0" u="none" strike="noStrike" kern="0" cap="none" spc="0" normalizeH="0" baseline="0" noProof="0" dirty="0" smtClean="0">
                <a:ln>
                  <a:noFill/>
                </a:ln>
                <a:solidFill>
                  <a:srgbClr val="595959"/>
                </a:solidFill>
                <a:effectLst/>
                <a:uLnTx/>
                <a:uFillTx/>
                <a:latin typeface="Avenir Medium"/>
                <a:ea typeface="+mn-ea"/>
                <a:cs typeface="Avenir Medium"/>
              </a:rPr>
              <a:t>An activity in which </a:t>
            </a:r>
            <a:r>
              <a:rPr kumimoji="0" lang="en-US" sz="2200" b="0" i="0" u="none" strike="noStrike" kern="0" cap="none" spc="0" normalizeH="0" baseline="0" noProof="0" dirty="0" smtClean="0">
                <a:ln>
                  <a:noFill/>
                </a:ln>
                <a:solidFill>
                  <a:srgbClr val="F16623"/>
                </a:solidFill>
                <a:effectLst/>
                <a:uLnTx/>
                <a:uFillTx/>
                <a:latin typeface="Avenir Medium"/>
                <a:ea typeface="+mn-ea"/>
                <a:cs typeface="Avenir Medium"/>
              </a:rPr>
              <a:t>means</a:t>
            </a:r>
            <a:r>
              <a:rPr kumimoji="0" lang="en-US" sz="2200" b="0" i="0" u="none" strike="noStrike" kern="0" cap="none" spc="0" normalizeH="0" baseline="0" noProof="0" dirty="0" smtClean="0">
                <a:ln>
                  <a:noFill/>
                </a:ln>
                <a:solidFill>
                  <a:srgbClr val="000000"/>
                </a:solidFill>
                <a:effectLst/>
                <a:uLnTx/>
                <a:uFillTx/>
                <a:latin typeface="Avenir Medium"/>
                <a:ea typeface="+mn-ea"/>
                <a:cs typeface="Avenir Medium"/>
              </a:rPr>
              <a:t> </a:t>
            </a:r>
            <a:r>
              <a:rPr kumimoji="0" lang="en-US" sz="2200" b="0" i="0" u="none" strike="noStrike" kern="0" cap="none" spc="0" normalizeH="0" baseline="0" noProof="0" dirty="0" smtClean="0">
                <a:ln>
                  <a:noFill/>
                </a:ln>
                <a:solidFill>
                  <a:srgbClr val="595959"/>
                </a:solidFill>
                <a:effectLst/>
                <a:uLnTx/>
                <a:uFillTx/>
                <a:latin typeface="Avenir Medium"/>
                <a:ea typeface="+mn-ea"/>
                <a:cs typeface="Avenir Medium"/>
              </a:rPr>
              <a:t>are more valued than </a:t>
            </a:r>
            <a:r>
              <a:rPr kumimoji="0" lang="en-US" sz="2200" b="0" i="0" u="none" strike="noStrike" kern="0" cap="none" spc="0" normalizeH="0" baseline="0" noProof="0" dirty="0" smtClean="0">
                <a:ln>
                  <a:noFill/>
                </a:ln>
                <a:solidFill>
                  <a:srgbClr val="F16623"/>
                </a:solidFill>
                <a:effectLst/>
                <a:uLnTx/>
                <a:uFillTx/>
                <a:latin typeface="Avenir Medium"/>
                <a:ea typeface="+mn-ea"/>
                <a:cs typeface="Avenir Medium"/>
              </a:rPr>
              <a:t>ends</a:t>
            </a:r>
          </a:p>
          <a:p>
            <a:pPr marL="342900" marR="0" lvl="0" indent="-342900" algn="l" defTabSz="857250" rtl="0" eaLnBrk="1" fontAlgn="base" latinLnBrk="0" hangingPunct="1">
              <a:lnSpc>
                <a:spcPct val="120000"/>
              </a:lnSpc>
              <a:spcBef>
                <a:spcPct val="0"/>
              </a:spcBef>
              <a:spcAft>
                <a:spcPct val="0"/>
              </a:spcAft>
              <a:buClrTx/>
              <a:buSzPct val="80000"/>
              <a:buFont typeface="Arial" panose="020B0604020202020204" pitchFamily="34" charset="0"/>
              <a:buChar char="•"/>
              <a:tabLst/>
              <a:defRPr/>
            </a:pPr>
            <a:endParaRPr lang="en-US" sz="2000" dirty="0">
              <a:solidFill>
                <a:schemeClr val="tx2"/>
              </a:solidFill>
              <a:latin typeface="Avenir Medium"/>
              <a:cs typeface="Avenir Medium"/>
            </a:endParaRPr>
          </a:p>
          <a:p>
            <a:pPr marL="342900" marR="0" lvl="0" indent="-342900" algn="l" defTabSz="857250" rtl="0" eaLnBrk="1" fontAlgn="base" latinLnBrk="0" hangingPunct="1">
              <a:lnSpc>
                <a:spcPct val="120000"/>
              </a:lnSpc>
              <a:spcBef>
                <a:spcPct val="0"/>
              </a:spcBef>
              <a:spcAft>
                <a:spcPct val="0"/>
              </a:spcAft>
              <a:buClrTx/>
              <a:buSzPct val="80000"/>
              <a:buFont typeface="Arial" panose="020B0604020202020204" pitchFamily="34" charset="0"/>
              <a:buChar char="•"/>
              <a:tabLst/>
              <a:defRPr/>
            </a:pPr>
            <a:r>
              <a:rPr kumimoji="0" lang="en-US" sz="2200" b="0" i="0" u="none" strike="noStrike" kern="0" cap="none" spc="0" normalizeH="0" baseline="0" noProof="0" dirty="0" smtClean="0">
                <a:ln>
                  <a:noFill/>
                </a:ln>
                <a:solidFill>
                  <a:srgbClr val="595959"/>
                </a:solidFill>
                <a:effectLst/>
                <a:uLnTx/>
                <a:uFillTx/>
                <a:latin typeface="Avenir Medium"/>
                <a:ea typeface="+mn-ea"/>
                <a:cs typeface="Avenir Medium"/>
              </a:rPr>
              <a:t>Is non-literal, imaginative, </a:t>
            </a:r>
            <a:r>
              <a:rPr kumimoji="0" lang="en-US" sz="2200" b="0" i="0" u="none" strike="noStrike" kern="0" cap="none" spc="0" normalizeH="0" baseline="0" noProof="0" dirty="0" smtClean="0">
                <a:ln>
                  <a:noFill/>
                </a:ln>
                <a:solidFill>
                  <a:srgbClr val="F16623"/>
                </a:solidFill>
                <a:effectLst/>
                <a:uLnTx/>
                <a:uFillTx/>
                <a:latin typeface="Avenir Medium"/>
                <a:ea typeface="+mn-ea"/>
                <a:cs typeface="Avenir Medium"/>
              </a:rPr>
              <a:t>marked off in some way from reality </a:t>
            </a:r>
            <a:r>
              <a:rPr kumimoji="0" lang="en-US" sz="2200" b="0" i="0" u="none" strike="noStrike" kern="0" cap="none" spc="0" normalizeH="0" baseline="0" noProof="0" dirty="0" smtClean="0">
                <a:ln>
                  <a:noFill/>
                </a:ln>
                <a:solidFill>
                  <a:srgbClr val="595959"/>
                </a:solidFill>
                <a:effectLst/>
                <a:uLnTx/>
                <a:uFillTx/>
                <a:latin typeface="Avenir Medium"/>
                <a:ea typeface="+mn-ea"/>
                <a:cs typeface="Avenir Medium"/>
              </a:rPr>
              <a:t>(a.k.a. the magic circle)</a:t>
            </a:r>
          </a:p>
          <a:p>
            <a:pPr marL="342900" marR="0" lvl="0" indent="-342900" algn="l" defTabSz="857250" rtl="0" eaLnBrk="1" fontAlgn="base" latinLnBrk="0" hangingPunct="1">
              <a:lnSpc>
                <a:spcPct val="120000"/>
              </a:lnSpc>
              <a:spcBef>
                <a:spcPct val="0"/>
              </a:spcBef>
              <a:spcAft>
                <a:spcPct val="0"/>
              </a:spcAft>
              <a:buClrTx/>
              <a:buSzPct val="80000"/>
              <a:buFont typeface="Verdana" charset="0"/>
              <a:buNone/>
              <a:tabLst/>
              <a:defRPr/>
            </a:pPr>
            <a:endParaRPr kumimoji="0" lang="en-US" sz="2400" b="0" i="0" u="none" strike="noStrike" kern="0" cap="none" spc="0" normalizeH="0" baseline="0" noProof="0" dirty="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520142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999"/>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ext Placeholder 3"/>
          <p:cNvSpPr>
            <a:spLocks noGrp="1"/>
          </p:cNvSpPr>
          <p:nvPr>
            <p:ph type="body" sz="half" idx="4294967295"/>
          </p:nvPr>
        </p:nvSpPr>
        <p:spPr>
          <a:xfrm rot="504460">
            <a:off x="1096036" y="1199741"/>
            <a:ext cx="3195638" cy="2719388"/>
          </a:xfrm>
        </p:spPr>
        <p:txBody>
          <a:bodyPr>
            <a:normAutofit/>
          </a:bodyPr>
          <a:lstStyle/>
          <a:p>
            <a:pPr algn="just"/>
            <a:r>
              <a:rPr lang="en-US" sz="2800" dirty="0" smtClean="0">
                <a:solidFill>
                  <a:schemeClr val="tx1"/>
                </a:solidFill>
                <a:latin typeface="Avenir Medium"/>
                <a:cs typeface="Avenir Medium"/>
              </a:rPr>
              <a:t>	</a:t>
            </a:r>
            <a:r>
              <a:rPr lang="en-US" sz="2800" dirty="0" smtClean="0">
                <a:solidFill>
                  <a:srgbClr val="595959"/>
                </a:solidFill>
                <a:latin typeface="Avenir Medium"/>
                <a:cs typeface="Avenir Medium"/>
              </a:rPr>
              <a:t>Children often encounter the world through  	</a:t>
            </a:r>
            <a:r>
              <a:rPr lang="en-US" sz="2800" dirty="0" smtClean="0">
                <a:solidFill>
                  <a:srgbClr val="DA4324"/>
                </a:solidFill>
                <a:latin typeface="Avenir Medium"/>
                <a:cs typeface="Avenir Medium"/>
              </a:rPr>
              <a:t>    </a:t>
            </a:r>
            <a:r>
              <a:rPr lang="en-US" sz="4400" dirty="0" smtClean="0">
                <a:solidFill>
                  <a:srgbClr val="F16623"/>
                </a:solidFill>
                <a:latin typeface="Avenir Medium"/>
                <a:cs typeface="Avenir Medium"/>
              </a:rPr>
              <a:t>play</a:t>
            </a:r>
          </a:p>
          <a:p>
            <a:pPr marL="285716" indent="-285716">
              <a:buFont typeface="Arial"/>
              <a:buChar char="•"/>
            </a:pPr>
            <a:endParaRPr lang="en-US" dirty="0" smtClean="0">
              <a:solidFill>
                <a:srgbClr val="F16623"/>
              </a:solidFill>
              <a:latin typeface="Helvetica"/>
              <a:cs typeface="Helvetica"/>
            </a:endParaRPr>
          </a:p>
        </p:txBody>
      </p:sp>
      <p:pic>
        <p:nvPicPr>
          <p:cNvPr id="5" name="Picture 4" descr="Screen Shot 2014-05-30 at 4.54.57 PM.png"/>
          <p:cNvPicPr>
            <a:picLocks noChangeAspect="1"/>
          </p:cNvPicPr>
          <p:nvPr/>
        </p:nvPicPr>
        <p:blipFill>
          <a:blip r:embed="rId3"/>
          <a:stretch>
            <a:fillRect/>
          </a:stretch>
        </p:blipFill>
        <p:spPr>
          <a:xfrm>
            <a:off x="5459862" y="3657600"/>
            <a:ext cx="4446142" cy="2057400"/>
          </a:xfrm>
          <a:prstGeom prst="rect">
            <a:avLst/>
          </a:prstGeom>
        </p:spPr>
      </p:pic>
      <p:pic>
        <p:nvPicPr>
          <p:cNvPr id="6" name="Picture 5" descr="resizedlogo.jpg"/>
          <p:cNvPicPr>
            <a:picLocks noChangeAspect="1"/>
          </p:cNvPicPr>
          <p:nvPr/>
        </p:nvPicPr>
        <p:blipFill>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905003" y="5984210"/>
            <a:ext cx="2216224" cy="517673"/>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087777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80">
                                          <p:stCondLst>
                                            <p:cond delay="0"/>
                                          </p:stCondLst>
                                        </p:cTn>
                                        <p:tgtEl>
                                          <p:spTgt spid="4">
                                            <p:txEl>
                                              <p:pRg st="0" end="0"/>
                                            </p:txEl>
                                          </p:spTgt>
                                        </p:tgtEl>
                                      </p:cBhvr>
                                    </p:animEffect>
                                    <p:anim calcmode="lin" valueType="num">
                                      <p:cBhvr>
                                        <p:cTn id="8"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xEl>
                                              <p:pRg st="0" end="0"/>
                                            </p:txEl>
                                          </p:spTgt>
                                        </p:tgtEl>
                                      </p:cBhvr>
                                      <p:to x="100000" y="60000"/>
                                    </p:animScale>
                                    <p:animScale>
                                      <p:cBhvr>
                                        <p:cTn id="14" dur="166" decel="50000">
                                          <p:stCondLst>
                                            <p:cond delay="676"/>
                                          </p:stCondLst>
                                        </p:cTn>
                                        <p:tgtEl>
                                          <p:spTgt spid="4">
                                            <p:txEl>
                                              <p:pRg st="0" end="0"/>
                                            </p:txEl>
                                          </p:spTgt>
                                        </p:tgtEl>
                                      </p:cBhvr>
                                      <p:to x="100000" y="100000"/>
                                    </p:animScale>
                                    <p:animScale>
                                      <p:cBhvr>
                                        <p:cTn id="15" dur="26">
                                          <p:stCondLst>
                                            <p:cond delay="1312"/>
                                          </p:stCondLst>
                                        </p:cTn>
                                        <p:tgtEl>
                                          <p:spTgt spid="4">
                                            <p:txEl>
                                              <p:pRg st="0" end="0"/>
                                            </p:txEl>
                                          </p:spTgt>
                                        </p:tgtEl>
                                      </p:cBhvr>
                                      <p:to x="100000" y="80000"/>
                                    </p:animScale>
                                    <p:animScale>
                                      <p:cBhvr>
                                        <p:cTn id="16" dur="166" decel="50000">
                                          <p:stCondLst>
                                            <p:cond delay="1338"/>
                                          </p:stCondLst>
                                        </p:cTn>
                                        <p:tgtEl>
                                          <p:spTgt spid="4">
                                            <p:txEl>
                                              <p:pRg st="0" end="0"/>
                                            </p:txEl>
                                          </p:spTgt>
                                        </p:tgtEl>
                                      </p:cBhvr>
                                      <p:to x="100000" y="100000"/>
                                    </p:animScale>
                                    <p:animScale>
                                      <p:cBhvr>
                                        <p:cTn id="17" dur="26">
                                          <p:stCondLst>
                                            <p:cond delay="1642"/>
                                          </p:stCondLst>
                                        </p:cTn>
                                        <p:tgtEl>
                                          <p:spTgt spid="4">
                                            <p:txEl>
                                              <p:pRg st="0" end="0"/>
                                            </p:txEl>
                                          </p:spTgt>
                                        </p:tgtEl>
                                      </p:cBhvr>
                                      <p:to x="100000" y="90000"/>
                                    </p:animScale>
                                    <p:animScale>
                                      <p:cBhvr>
                                        <p:cTn id="18" dur="166" decel="50000">
                                          <p:stCondLst>
                                            <p:cond delay="1668"/>
                                          </p:stCondLst>
                                        </p:cTn>
                                        <p:tgtEl>
                                          <p:spTgt spid="4">
                                            <p:txEl>
                                              <p:pRg st="0" end="0"/>
                                            </p:txEl>
                                          </p:spTgt>
                                        </p:tgtEl>
                                      </p:cBhvr>
                                      <p:to x="100000" y="100000"/>
                                    </p:animScale>
                                    <p:animScale>
                                      <p:cBhvr>
                                        <p:cTn id="19" dur="26">
                                          <p:stCondLst>
                                            <p:cond delay="1808"/>
                                          </p:stCondLst>
                                        </p:cTn>
                                        <p:tgtEl>
                                          <p:spTgt spid="4">
                                            <p:txEl>
                                              <p:pRg st="0" end="0"/>
                                            </p:txEl>
                                          </p:spTgt>
                                        </p:tgtEl>
                                      </p:cBhvr>
                                      <p:to x="100000" y="95000"/>
                                    </p:animScale>
                                    <p:animScale>
                                      <p:cBhvr>
                                        <p:cTn id="20" dur="166" decel="50000">
                                          <p:stCondLst>
                                            <p:cond delay="1834"/>
                                          </p:stCondLst>
                                        </p:cTn>
                                        <p:tgtEl>
                                          <p:spTgt spid="4">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9" name="Picture 8" descr="Screen Shot 2014-05-30 at 4.54.57 PM.png"/>
          <p:cNvPicPr>
            <a:picLocks noChangeAspect="1"/>
          </p:cNvPicPr>
          <p:nvPr/>
        </p:nvPicPr>
        <p:blipFill>
          <a:blip r:embed="rId3"/>
          <a:stretch>
            <a:fillRect/>
          </a:stretch>
        </p:blipFill>
        <p:spPr>
          <a:xfrm>
            <a:off x="5459862" y="3657600"/>
            <a:ext cx="4446142" cy="2057400"/>
          </a:xfrm>
          <a:prstGeom prst="rect">
            <a:avLst/>
          </a:prstGeom>
        </p:spPr>
      </p:pic>
      <p:pic>
        <p:nvPicPr>
          <p:cNvPr id="5" name="Picture 4" descr="resizedlogo.jpg"/>
          <p:cNvPicPr>
            <a:picLocks noChangeAspect="1"/>
          </p:cNvPicPr>
          <p:nvPr/>
        </p:nvPicPr>
        <p:blipFill>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905003" y="5984210"/>
            <a:ext cx="2216224" cy="517673"/>
          </a:xfrm>
          <a:prstGeom prst="rect">
            <a:avLst/>
          </a:prstGeom>
        </p:spPr>
      </p:pic>
      <p:sp>
        <p:nvSpPr>
          <p:cNvPr id="8" name="TextBox 7"/>
          <p:cNvSpPr txBox="1"/>
          <p:nvPr/>
        </p:nvSpPr>
        <p:spPr>
          <a:xfrm>
            <a:off x="1107504" y="1754821"/>
            <a:ext cx="8382000" cy="954107"/>
          </a:xfrm>
          <a:prstGeom prst="rect">
            <a:avLst/>
          </a:prstGeom>
          <a:noFill/>
        </p:spPr>
        <p:txBody>
          <a:bodyPr wrap="square" rtlCol="0">
            <a:spAutoFit/>
          </a:bodyPr>
          <a:lstStyle/>
          <a:p>
            <a:r>
              <a:rPr lang="en-US" sz="2800" dirty="0" smtClean="0">
                <a:solidFill>
                  <a:srgbClr val="595959"/>
                </a:solidFill>
                <a:latin typeface="Avenir Medium"/>
                <a:cs typeface="Avenir Medium"/>
              </a:rPr>
              <a:t>Games structure the </a:t>
            </a:r>
            <a:r>
              <a:rPr lang="en-US" sz="2800" dirty="0" smtClean="0">
                <a:solidFill>
                  <a:srgbClr val="ED6B06"/>
                </a:solidFill>
                <a:latin typeface="Avenir Medium"/>
                <a:cs typeface="Avenir Medium"/>
              </a:rPr>
              <a:t>“magic circle” </a:t>
            </a:r>
            <a:r>
              <a:rPr lang="en-US" sz="2800" dirty="0" smtClean="0">
                <a:solidFill>
                  <a:srgbClr val="595959"/>
                </a:solidFill>
                <a:latin typeface="Avenir Medium"/>
                <a:cs typeface="Avenir Medium"/>
              </a:rPr>
              <a:t>of play with </a:t>
            </a:r>
            <a:r>
              <a:rPr lang="en-US" sz="2800" dirty="0" smtClean="0">
                <a:solidFill>
                  <a:srgbClr val="ED6B06"/>
                </a:solidFill>
                <a:latin typeface="Avenir Medium"/>
                <a:cs typeface="Avenir Medium"/>
              </a:rPr>
              <a:t>goals</a:t>
            </a:r>
            <a:r>
              <a:rPr lang="en-US" sz="2800" dirty="0" smtClean="0">
                <a:latin typeface="Avenir Medium"/>
                <a:cs typeface="Avenir Medium"/>
              </a:rPr>
              <a:t> </a:t>
            </a:r>
            <a:r>
              <a:rPr lang="en-US" sz="2800" dirty="0" smtClean="0">
                <a:solidFill>
                  <a:srgbClr val="595959"/>
                </a:solidFill>
                <a:latin typeface="Avenir Medium"/>
                <a:cs typeface="Avenir Medium"/>
              </a:rPr>
              <a:t>and</a:t>
            </a:r>
            <a:r>
              <a:rPr lang="en-US" sz="2800" dirty="0" smtClean="0">
                <a:latin typeface="Avenir Medium"/>
                <a:cs typeface="Avenir Medium"/>
              </a:rPr>
              <a:t> </a:t>
            </a:r>
            <a:r>
              <a:rPr lang="en-US" sz="2800" dirty="0" smtClean="0">
                <a:solidFill>
                  <a:srgbClr val="ED6B06"/>
                </a:solidFill>
                <a:latin typeface="Avenir Medium"/>
                <a:cs typeface="Avenir Medium"/>
              </a:rPr>
              <a:t>guidelines for action</a:t>
            </a:r>
            <a:r>
              <a:rPr lang="en-US" sz="2800" dirty="0" smtClean="0">
                <a:latin typeface="Avenir Medium"/>
                <a:cs typeface="Avenir Medium"/>
              </a:rPr>
              <a:t>.</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9" name="Picture 8" descr="Screen Shot 2014-05-30 at 4.54.57 PM.png"/>
          <p:cNvPicPr>
            <a:picLocks noChangeAspect="1"/>
          </p:cNvPicPr>
          <p:nvPr/>
        </p:nvPicPr>
        <p:blipFill>
          <a:blip r:embed="rId3"/>
          <a:stretch>
            <a:fillRect/>
          </a:stretch>
        </p:blipFill>
        <p:spPr>
          <a:xfrm>
            <a:off x="5459862" y="3657600"/>
            <a:ext cx="4446142" cy="2057400"/>
          </a:xfrm>
          <a:prstGeom prst="rect">
            <a:avLst/>
          </a:prstGeom>
        </p:spPr>
      </p:pic>
      <p:pic>
        <p:nvPicPr>
          <p:cNvPr id="5" name="Picture 4" descr="resizedlogo.jpg"/>
          <p:cNvPicPr>
            <a:picLocks noChangeAspect="1"/>
          </p:cNvPicPr>
          <p:nvPr/>
        </p:nvPicPr>
        <p:blipFill>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905003" y="5984210"/>
            <a:ext cx="2216224" cy="517673"/>
          </a:xfrm>
          <a:prstGeom prst="rect">
            <a:avLst/>
          </a:prstGeom>
        </p:spPr>
      </p:pic>
      <p:sp>
        <p:nvSpPr>
          <p:cNvPr id="7" name="TextBox 6"/>
          <p:cNvSpPr txBox="1"/>
          <p:nvPr/>
        </p:nvSpPr>
        <p:spPr>
          <a:xfrm>
            <a:off x="632520" y="692700"/>
            <a:ext cx="8712968" cy="2554546"/>
          </a:xfrm>
          <a:prstGeom prst="rect">
            <a:avLst/>
          </a:prstGeom>
          <a:noFill/>
        </p:spPr>
        <p:txBody>
          <a:bodyPr wrap="square" rtlCol="0">
            <a:spAutoFit/>
          </a:bodyPr>
          <a:lstStyle/>
          <a:p>
            <a:r>
              <a:rPr lang="en-US" sz="2800" dirty="0" smtClean="0">
                <a:solidFill>
                  <a:srgbClr val="595959"/>
                </a:solidFill>
                <a:latin typeface="Avenir Medium"/>
                <a:cs typeface="Avenir Medium"/>
              </a:rPr>
              <a:t>Games help us harness the power of play to: </a:t>
            </a:r>
          </a:p>
          <a:p>
            <a:pPr marL="800100" lvl="1" indent="-342900">
              <a:buFont typeface="Lucida Grande"/>
              <a:buChar char="­"/>
            </a:pPr>
            <a:r>
              <a:rPr lang="en-US" sz="2400" dirty="0">
                <a:solidFill>
                  <a:srgbClr val="595959"/>
                </a:solidFill>
                <a:latin typeface="Avenir Medium"/>
                <a:cs typeface="Avenir Medium"/>
              </a:rPr>
              <a:t>F</a:t>
            </a:r>
            <a:r>
              <a:rPr lang="en-US" sz="2400" dirty="0" smtClean="0">
                <a:solidFill>
                  <a:srgbClr val="595959"/>
                </a:solidFill>
                <a:latin typeface="Avenir Medium"/>
                <a:cs typeface="Avenir Medium"/>
              </a:rPr>
              <a:t>oster</a:t>
            </a:r>
            <a:r>
              <a:rPr lang="en-US" sz="2400" dirty="0" smtClean="0">
                <a:latin typeface="Avenir Medium"/>
                <a:cs typeface="Avenir Medium"/>
              </a:rPr>
              <a:t> </a:t>
            </a:r>
            <a:r>
              <a:rPr lang="en-US" sz="2400" dirty="0" smtClean="0">
                <a:solidFill>
                  <a:srgbClr val="ED6B06"/>
                </a:solidFill>
                <a:latin typeface="Avenir Medium"/>
                <a:cs typeface="Avenir Medium"/>
              </a:rPr>
              <a:t>learning and empathy </a:t>
            </a:r>
            <a:r>
              <a:rPr lang="en-US" sz="2400" dirty="0" smtClean="0">
                <a:solidFill>
                  <a:srgbClr val="595959"/>
                </a:solidFill>
                <a:latin typeface="Avenir Medium"/>
                <a:cs typeface="Avenir Medium"/>
              </a:rPr>
              <a:t>(which are necessary to develop strategy)</a:t>
            </a:r>
          </a:p>
          <a:p>
            <a:pPr marL="800100" lvl="1" indent="-342900">
              <a:buFont typeface="Lucida Grande"/>
              <a:buChar char="­"/>
            </a:pPr>
            <a:r>
              <a:rPr lang="en-US" sz="2400" dirty="0" smtClean="0">
                <a:solidFill>
                  <a:srgbClr val="595959"/>
                </a:solidFill>
                <a:latin typeface="Avenir Medium"/>
                <a:cs typeface="Avenir Medium"/>
              </a:rPr>
              <a:t>Build</a:t>
            </a:r>
            <a:r>
              <a:rPr lang="en-US" sz="2400" dirty="0" smtClean="0">
                <a:latin typeface="Avenir Medium"/>
                <a:cs typeface="Avenir Medium"/>
              </a:rPr>
              <a:t> </a:t>
            </a:r>
            <a:r>
              <a:rPr lang="en-US" sz="2400" dirty="0" smtClean="0">
                <a:solidFill>
                  <a:srgbClr val="F16623"/>
                </a:solidFill>
                <a:latin typeface="Avenir Medium"/>
                <a:cs typeface="Avenir Medium"/>
              </a:rPr>
              <a:t>social norms </a:t>
            </a:r>
            <a:r>
              <a:rPr lang="en-US" sz="2400" dirty="0" smtClean="0">
                <a:solidFill>
                  <a:srgbClr val="595959"/>
                </a:solidFill>
                <a:latin typeface="Avenir Medium"/>
                <a:cs typeface="Avenir Medium"/>
              </a:rPr>
              <a:t>(i.e., competition and cooperation)</a:t>
            </a:r>
          </a:p>
          <a:p>
            <a:pPr marL="800100" lvl="1" indent="-342900">
              <a:buFont typeface="Lucida Grande"/>
              <a:buChar char="­"/>
            </a:pPr>
            <a:r>
              <a:rPr lang="en-US" sz="2400" dirty="0" smtClean="0">
                <a:solidFill>
                  <a:srgbClr val="595959"/>
                </a:solidFill>
                <a:latin typeface="Avenir Medium"/>
                <a:cs typeface="Avenir Medium"/>
              </a:rPr>
              <a:t>Allow for a </a:t>
            </a:r>
            <a:r>
              <a:rPr lang="en-US" sz="2400" dirty="0">
                <a:solidFill>
                  <a:srgbClr val="595959"/>
                </a:solidFill>
                <a:latin typeface="Avenir Medium"/>
                <a:cs typeface="Avenir Medium"/>
              </a:rPr>
              <a:t>variety of</a:t>
            </a:r>
            <a:r>
              <a:rPr lang="en-US" sz="2400" dirty="0" smtClean="0">
                <a:solidFill>
                  <a:srgbClr val="595959"/>
                </a:solidFill>
                <a:latin typeface="Avenir Medium"/>
                <a:cs typeface="Avenir Medium"/>
              </a:rPr>
              <a:t> </a:t>
            </a:r>
            <a:r>
              <a:rPr lang="en-US" sz="2400" dirty="0" smtClean="0">
                <a:solidFill>
                  <a:srgbClr val="FF6600"/>
                </a:solidFill>
                <a:latin typeface="Avenir Medium"/>
                <a:cs typeface="Avenir Medium"/>
              </a:rPr>
              <a:t>player </a:t>
            </a:r>
            <a:r>
              <a:rPr lang="en-US" sz="2400" dirty="0" smtClean="0">
                <a:solidFill>
                  <a:srgbClr val="ED6B06"/>
                </a:solidFill>
                <a:latin typeface="Avenir Medium"/>
                <a:cs typeface="Avenir Medium"/>
              </a:rPr>
              <a:t>motivations</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Text Group">
  <a:themeElements>
    <a:clrScheme name="Pearson_orange 2">
      <a:dk1>
        <a:srgbClr val="000000"/>
      </a:dk1>
      <a:lt1>
        <a:srgbClr val="FBF5EA"/>
      </a:lt1>
      <a:dk2>
        <a:srgbClr val="ED6B06"/>
      </a:dk2>
      <a:lt2>
        <a:srgbClr val="FFFFFF"/>
      </a:lt2>
      <a:accent1>
        <a:srgbClr val="ED6B06"/>
      </a:accent1>
      <a:accent2>
        <a:srgbClr val="F18938"/>
      </a:accent2>
      <a:accent3>
        <a:srgbClr val="FDF9F3"/>
      </a:accent3>
      <a:accent4>
        <a:srgbClr val="000000"/>
      </a:accent4>
      <a:accent5>
        <a:srgbClr val="F4BAAA"/>
      </a:accent5>
      <a:accent6>
        <a:srgbClr val="DA7C32"/>
      </a:accent6>
      <a:hlink>
        <a:srgbClr val="F29751"/>
      </a:hlink>
      <a:folHlink>
        <a:srgbClr val="F4A66A"/>
      </a:folHlink>
    </a:clrScheme>
    <a:fontScheme name="Pearson_orange">
      <a:majorFont>
        <a:latin typeface="Verdana"/>
        <a:ea typeface="Arial"/>
        <a:cs typeface="Arial"/>
      </a:majorFont>
      <a:minorFont>
        <a:latin typeface="Verdana"/>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GB" sz="1000" b="0" i="0" u="none" strike="noStrike" cap="none" normalizeH="0" baseline="0">
            <a:ln>
              <a:noFill/>
            </a:ln>
            <a:solidFill>
              <a:schemeClr val="tx1"/>
            </a:solidFill>
            <a:effectLst/>
            <a:latin typeface="Verdana" charset="0"/>
            <a:ea typeface="Arial" charset="0"/>
            <a:cs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GB" sz="1000" b="0" i="0" u="none" strike="noStrike" cap="none" normalizeH="0" baseline="0">
            <a:ln>
              <a:noFill/>
            </a:ln>
            <a:solidFill>
              <a:schemeClr val="tx1"/>
            </a:solidFill>
            <a:effectLst/>
            <a:latin typeface="Verdana" charset="0"/>
            <a:ea typeface="Arial" charset="0"/>
            <a:cs typeface="Arial" charset="0"/>
          </a:defRPr>
        </a:defPPr>
      </a:lstStyle>
    </a:lnDef>
  </a:objectDefaults>
  <a:extraClrSchemeLst>
    <a:extraClrScheme>
      <a:clrScheme name="Pearson_orange 1">
        <a:dk1>
          <a:srgbClr val="000000"/>
        </a:dk1>
        <a:lt1>
          <a:srgbClr val="FBF5EA"/>
        </a:lt1>
        <a:dk2>
          <a:srgbClr val="ED6B06"/>
        </a:dk2>
        <a:lt2>
          <a:srgbClr val="FFFFFF"/>
        </a:lt2>
        <a:accent1>
          <a:srgbClr val="9D1348"/>
        </a:accent1>
        <a:accent2>
          <a:srgbClr val="008B5D"/>
        </a:accent2>
        <a:accent3>
          <a:srgbClr val="FDF9F3"/>
        </a:accent3>
        <a:accent4>
          <a:srgbClr val="000000"/>
        </a:accent4>
        <a:accent5>
          <a:srgbClr val="CCAAB1"/>
        </a:accent5>
        <a:accent6>
          <a:srgbClr val="007D53"/>
        </a:accent6>
        <a:hlink>
          <a:srgbClr val="364395"/>
        </a:hlink>
        <a:folHlink>
          <a:srgbClr val="ED6B06"/>
        </a:folHlink>
      </a:clrScheme>
      <a:clrMap bg1="lt1" tx1="dk1" bg2="lt2" tx2="dk2" accent1="accent1" accent2="accent2" accent3="accent3" accent4="accent4" accent5="accent5" accent6="accent6" hlink="hlink" folHlink="folHlink"/>
    </a:extraClrScheme>
    <a:extraClrScheme>
      <a:clrScheme name="Pearson_orange 2">
        <a:dk1>
          <a:srgbClr val="000000"/>
        </a:dk1>
        <a:lt1>
          <a:srgbClr val="FBF5EA"/>
        </a:lt1>
        <a:dk2>
          <a:srgbClr val="ED6B06"/>
        </a:dk2>
        <a:lt2>
          <a:srgbClr val="FFFFFF"/>
        </a:lt2>
        <a:accent1>
          <a:srgbClr val="ED6B06"/>
        </a:accent1>
        <a:accent2>
          <a:srgbClr val="F18938"/>
        </a:accent2>
        <a:accent3>
          <a:srgbClr val="FDF9F3"/>
        </a:accent3>
        <a:accent4>
          <a:srgbClr val="000000"/>
        </a:accent4>
        <a:accent5>
          <a:srgbClr val="F4BAAA"/>
        </a:accent5>
        <a:accent6>
          <a:srgbClr val="DA7C32"/>
        </a:accent6>
        <a:hlink>
          <a:srgbClr val="F29751"/>
        </a:hlink>
        <a:folHlink>
          <a:srgbClr val="F4A66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Text Group">
  <a:themeElements>
    <a:clrScheme name="Pearson_orange 2">
      <a:dk1>
        <a:srgbClr val="000000"/>
      </a:dk1>
      <a:lt1>
        <a:srgbClr val="FBF5EA"/>
      </a:lt1>
      <a:dk2>
        <a:srgbClr val="ED6B06"/>
      </a:dk2>
      <a:lt2>
        <a:srgbClr val="FFFFFF"/>
      </a:lt2>
      <a:accent1>
        <a:srgbClr val="ED6B06"/>
      </a:accent1>
      <a:accent2>
        <a:srgbClr val="F18938"/>
      </a:accent2>
      <a:accent3>
        <a:srgbClr val="FDF9F3"/>
      </a:accent3>
      <a:accent4>
        <a:srgbClr val="000000"/>
      </a:accent4>
      <a:accent5>
        <a:srgbClr val="F4BAAA"/>
      </a:accent5>
      <a:accent6>
        <a:srgbClr val="DA7C32"/>
      </a:accent6>
      <a:hlink>
        <a:srgbClr val="F29751"/>
      </a:hlink>
      <a:folHlink>
        <a:srgbClr val="F4A66A"/>
      </a:folHlink>
    </a:clrScheme>
    <a:fontScheme name="Pearson_orange">
      <a:majorFont>
        <a:latin typeface="Verdana"/>
        <a:ea typeface="Arial"/>
        <a:cs typeface="Arial"/>
      </a:majorFont>
      <a:minorFont>
        <a:latin typeface="Verdana"/>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GB" sz="1000" b="0" i="0" u="none" strike="noStrike" cap="none" normalizeH="0" baseline="0">
            <a:ln>
              <a:noFill/>
            </a:ln>
            <a:solidFill>
              <a:schemeClr val="tx1"/>
            </a:solidFill>
            <a:effectLst/>
            <a:latin typeface="Verdana" charset="0"/>
            <a:ea typeface="Arial" charset="0"/>
            <a:cs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GB" sz="1000" b="0" i="0" u="none" strike="noStrike" cap="none" normalizeH="0" baseline="0">
            <a:ln>
              <a:noFill/>
            </a:ln>
            <a:solidFill>
              <a:schemeClr val="tx1"/>
            </a:solidFill>
            <a:effectLst/>
            <a:latin typeface="Verdana" charset="0"/>
            <a:ea typeface="Arial" charset="0"/>
            <a:cs typeface="Arial" charset="0"/>
          </a:defRPr>
        </a:defPPr>
      </a:lstStyle>
    </a:lnDef>
  </a:objectDefaults>
  <a:extraClrSchemeLst>
    <a:extraClrScheme>
      <a:clrScheme name="Pearson_orange 1">
        <a:dk1>
          <a:srgbClr val="000000"/>
        </a:dk1>
        <a:lt1>
          <a:srgbClr val="FBF5EA"/>
        </a:lt1>
        <a:dk2>
          <a:srgbClr val="ED6B06"/>
        </a:dk2>
        <a:lt2>
          <a:srgbClr val="FFFFFF"/>
        </a:lt2>
        <a:accent1>
          <a:srgbClr val="9D1348"/>
        </a:accent1>
        <a:accent2>
          <a:srgbClr val="008B5D"/>
        </a:accent2>
        <a:accent3>
          <a:srgbClr val="FDF9F3"/>
        </a:accent3>
        <a:accent4>
          <a:srgbClr val="000000"/>
        </a:accent4>
        <a:accent5>
          <a:srgbClr val="CCAAB1"/>
        </a:accent5>
        <a:accent6>
          <a:srgbClr val="007D53"/>
        </a:accent6>
        <a:hlink>
          <a:srgbClr val="364395"/>
        </a:hlink>
        <a:folHlink>
          <a:srgbClr val="ED6B06"/>
        </a:folHlink>
      </a:clrScheme>
      <a:clrMap bg1="lt1" tx1="dk1" bg2="lt2" tx2="dk2" accent1="accent1" accent2="accent2" accent3="accent3" accent4="accent4" accent5="accent5" accent6="accent6" hlink="hlink" folHlink="folHlink"/>
    </a:extraClrScheme>
    <a:extraClrScheme>
      <a:clrScheme name="Pearson_orange 2">
        <a:dk1>
          <a:srgbClr val="000000"/>
        </a:dk1>
        <a:lt1>
          <a:srgbClr val="FBF5EA"/>
        </a:lt1>
        <a:dk2>
          <a:srgbClr val="ED6B06"/>
        </a:dk2>
        <a:lt2>
          <a:srgbClr val="FFFFFF"/>
        </a:lt2>
        <a:accent1>
          <a:srgbClr val="ED6B06"/>
        </a:accent1>
        <a:accent2>
          <a:srgbClr val="F18938"/>
        </a:accent2>
        <a:accent3>
          <a:srgbClr val="FDF9F3"/>
        </a:accent3>
        <a:accent4>
          <a:srgbClr val="000000"/>
        </a:accent4>
        <a:accent5>
          <a:srgbClr val="F4BAAA"/>
        </a:accent5>
        <a:accent6>
          <a:srgbClr val="DA7C32"/>
        </a:accent6>
        <a:hlink>
          <a:srgbClr val="F29751"/>
        </a:hlink>
        <a:folHlink>
          <a:srgbClr val="F4A66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18994</TotalTime>
  <Words>3731</Words>
  <Application>Microsoft Macintosh PowerPoint</Application>
  <PresentationFormat>A4 Paper (210x297 mm)</PresentationFormat>
  <Paragraphs>388</Paragraphs>
  <Slides>51</Slides>
  <Notes>42</Notes>
  <HiddenSlides>0</HiddenSlides>
  <MMClips>0</MMClips>
  <ScaleCrop>false</ScaleCrop>
  <HeadingPairs>
    <vt:vector size="4" baseType="variant">
      <vt:variant>
        <vt:lpstr>Design Template</vt:lpstr>
      </vt:variant>
      <vt:variant>
        <vt:i4>2</vt:i4>
      </vt:variant>
      <vt:variant>
        <vt:lpstr>Slide Titles</vt:lpstr>
      </vt:variant>
      <vt:variant>
        <vt:i4>51</vt:i4>
      </vt:variant>
    </vt:vector>
  </HeadingPairs>
  <TitlesOfParts>
    <vt:vector size="53" baseType="lpstr">
      <vt:lpstr>Text Group</vt:lpstr>
      <vt:lpstr>3_Text Group</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Games that model real-world systems</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Engagement Games</vt:lpstr>
      <vt:lpstr>Slide 45</vt:lpstr>
      <vt:lpstr>Slide 46</vt:lpstr>
      <vt:lpstr>Slide 47</vt:lpstr>
      <vt:lpstr>Slide 48</vt:lpstr>
      <vt:lpstr>Slide 49</vt:lpstr>
      <vt:lpstr>Slide 50</vt:lpstr>
      <vt:lpstr>Slide 51</vt:lpstr>
    </vt:vector>
  </TitlesOfParts>
  <Company>Pearson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rosimerr</dc:creator>
  <dc:description>Built by: www.mediasterling.com</dc:description>
  <cp:lastModifiedBy>Jedd Cohen</cp:lastModifiedBy>
  <cp:revision>285</cp:revision>
  <dcterms:created xsi:type="dcterms:W3CDTF">2014-09-04T13:36:46Z</dcterms:created>
  <dcterms:modified xsi:type="dcterms:W3CDTF">2014-09-04T14:23:46Z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_version">
    <vt:lpwstr>v1.0.4</vt:lpwstr>
  </property>
</Properties>
</file>